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notesMasterIdLst>
    <p:notesMasterId r:id="rId17"/>
  </p:notesMasterIdLst>
  <p:sldIdLst>
    <p:sldId id="295" r:id="rId3"/>
    <p:sldId id="260" r:id="rId4"/>
    <p:sldId id="262" r:id="rId5"/>
    <p:sldId id="300" r:id="rId6"/>
    <p:sldId id="301" r:id="rId7"/>
    <p:sldId id="302" r:id="rId8"/>
    <p:sldId id="303" r:id="rId9"/>
    <p:sldId id="305" r:id="rId10"/>
    <p:sldId id="307" r:id="rId11"/>
    <p:sldId id="257" r:id="rId12"/>
    <p:sldId id="266" r:id="rId13"/>
    <p:sldId id="258" r:id="rId14"/>
    <p:sldId id="259" r:id="rId15"/>
    <p:sldId id="308" r:id="rId16"/>
  </p:sldIdLst>
  <p:sldSz cx="12192000" cy="6858000"/>
  <p:notesSz cx="6858000" cy="9144000"/>
  <p:embeddedFontLst>
    <p:embeddedFont>
      <p:font typeface="Bahnschrift SemiBold SemiConden" panose="020B0502040204020203" pitchFamily="34" charset="0"/>
      <p:bold r:id="rId18"/>
    </p:embeddedFont>
    <p:embeddedFont>
      <p:font typeface="Bahnschrift SemiCondensed" panose="020B0502040204020203" pitchFamily="34" charset="0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DengXian" panose="02010600030101010101" pitchFamily="2" charset="-122"/>
      <p:regular r:id="rId25"/>
      <p:bold r:id="rId26"/>
    </p:embeddedFont>
    <p:embeddedFont>
      <p:font typeface="Franklin Gothic Demi Cond" panose="020B0706030402020204" pitchFamily="34" charset="0"/>
      <p:regular r:id="rId27"/>
    </p:embeddedFont>
    <p:embeddedFont>
      <p:font typeface="Martian Mono" panose="020B0009020000000004" charset="0"/>
      <p:regular r:id="rId28"/>
      <p:bold r:id="rId29"/>
    </p:embeddedFont>
    <p:embeddedFont>
      <p:font typeface="Tahoma" panose="020B0604030504040204" pitchFamily="34" charset="0"/>
      <p:regular r:id="rId30"/>
      <p:bold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5899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549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7541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E549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5149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E549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940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E549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0851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5718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77946" y="25907"/>
            <a:ext cx="3899534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5496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8/25/2025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3196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534" y="0"/>
            <a:ext cx="12287534" cy="698765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212268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Национальный проект «Молодежь и дети»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3244167A-F479-4E92-A74B-D92501072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152225"/>
              </p:ext>
            </p:extLst>
          </p:nvPr>
        </p:nvGraphicFramePr>
        <p:xfrm>
          <a:off x="382137" y="693988"/>
          <a:ext cx="11586949" cy="6181097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4360830">
                  <a:extLst>
                    <a:ext uri="{9D8B030D-6E8A-4147-A177-3AD203B41FA5}">
                      <a16:colId xmlns:a16="http://schemas.microsoft.com/office/drawing/2014/main" val="3167530426"/>
                    </a:ext>
                  </a:extLst>
                </a:gridCol>
                <a:gridCol w="7226119">
                  <a:extLst>
                    <a:ext uri="{9D8B030D-6E8A-4147-A177-3AD203B41FA5}">
                      <a16:colId xmlns:a16="http://schemas.microsoft.com/office/drawing/2014/main" val="3113235792"/>
                    </a:ext>
                  </a:extLst>
                </a:gridCol>
              </a:tblGrid>
              <a:tr h="293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Вызовы: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Образ результатов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>
                    <a:solidFill>
                      <a:srgbClr val="005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765399"/>
                  </a:ext>
                </a:extLst>
              </a:tr>
              <a:tr h="60072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Информационная борьба за умы молодого поколения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1. Абсолютное большинство детей и молодежи, считают себя патриотами, поддерживают ценности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3700352251"/>
                  </a:ext>
                </a:extLst>
              </a:tr>
              <a:tr h="99943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Нехватка молодежи в прорывных направлениях экономики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2.2 млн. специалистов рабочих профессий подготовлены для ключевых отраслей экономики к 2030 г. 80% высококвалифицированных выпускников университетов трудоустроены по специальности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483713858"/>
                  </a:ext>
                </a:extLst>
              </a:tr>
              <a:tr h="99943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Неравные возможности для самореализации молодежи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3.Созданы 2.416 молодежных многофункциональных центров во всех регионах страны.  Создана эффективная система социальных и кадровых лифтов во всех регионах России. Охват 75% молодежи.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2532967847"/>
                  </a:ext>
                </a:extLst>
              </a:tr>
              <a:tr h="121507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Искаженное восприятие России среди иностранной молодежи и , как следствие, сокращение количества совместных проектов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4.Увеличение количества иностранных студентов на 23%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509033918"/>
                  </a:ext>
                </a:extLst>
              </a:tr>
              <a:tr h="90790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Несоответствие существующей инфраструктуре ОО современным запросам обучающихся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5.6 млн. школьников и студентов обучаются в комфортных условиях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3443768119"/>
                  </a:ext>
                </a:extLst>
              </a:tr>
              <a:tr h="56423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Инфантилизм молодежи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6.более 45% молодых граждан вовлечены в деятельность добровольных организациях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2307285131"/>
                  </a:ext>
                </a:extLst>
              </a:tr>
              <a:tr h="60072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effectLst/>
                        </a:rPr>
                        <a:t>Старение педагогических кадров в системе образования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7.В России до 4 снизилось количество субъектов, где кадровый дефицит педагогов составляет более 4%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230" marR="55230" marT="0" marB="0"/>
                </a:tc>
                <a:extLst>
                  <a:ext uri="{0D108BD9-81ED-4DB2-BD59-A6C34878D82A}">
                    <a16:rowId xmlns:a16="http://schemas.microsoft.com/office/drawing/2014/main" val="3955096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35191" y="184022"/>
          <a:ext cx="11693525" cy="1816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1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marL="17335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40" dirty="0">
                          <a:latin typeface="Tahoma"/>
                          <a:cs typeface="Tahoma"/>
                        </a:rPr>
                        <a:t>Показатели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40" dirty="0">
                          <a:latin typeface="Tahoma"/>
                          <a:cs typeface="Tahoma"/>
                        </a:rPr>
                        <a:t>Национального</a:t>
                      </a:r>
                      <a:r>
                        <a:rPr sz="1400" b="1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latin typeface="Tahoma"/>
                          <a:cs typeface="Tahoma"/>
                        </a:rPr>
                        <a:t>проекта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65" dirty="0">
                          <a:latin typeface="Tahoma"/>
                          <a:cs typeface="Tahoma"/>
                        </a:rPr>
                        <a:t>«Молодежь</a:t>
                      </a:r>
                      <a:r>
                        <a:rPr sz="1400" b="1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9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400" b="1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дети»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32384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500" b="1" dirty="0">
                          <a:latin typeface="Calibri"/>
                          <a:cs typeface="Calibri"/>
                        </a:rPr>
                        <a:t>2025</a:t>
                      </a:r>
                      <a:r>
                        <a:rPr sz="15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25" dirty="0">
                          <a:latin typeface="Calibri"/>
                          <a:cs typeface="Calibri"/>
                        </a:rPr>
                        <a:t>г.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330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500" b="1" dirty="0">
                          <a:latin typeface="Calibri"/>
                          <a:cs typeface="Calibri"/>
                        </a:rPr>
                        <a:t>2030</a:t>
                      </a:r>
                      <a:r>
                        <a:rPr sz="15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25" dirty="0">
                          <a:latin typeface="Calibri"/>
                          <a:cs typeface="Calibri"/>
                        </a:rPr>
                        <a:t>г.</a:t>
                      </a:r>
                      <a:endParaRPr sz="1500">
                        <a:latin typeface="Calibri"/>
                        <a:cs typeface="Calibri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5010">
                <a:tc>
                  <a:txBody>
                    <a:bodyPr/>
                    <a:lstStyle/>
                    <a:p>
                      <a:pPr marL="175260" marR="513080">
                        <a:lnSpc>
                          <a:spcPct val="98700"/>
                        </a:lnSpc>
                        <a:spcBef>
                          <a:spcPts val="295"/>
                        </a:spcBef>
                      </a:pPr>
                      <a:r>
                        <a:rPr sz="1400" dirty="0">
                          <a:latin typeface="Tahoma"/>
                          <a:cs typeface="Tahoma"/>
                        </a:rPr>
                        <a:t>Охват</a:t>
                      </a:r>
                      <a:r>
                        <a:rPr sz="14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90" dirty="0">
                          <a:latin typeface="Tahoma"/>
                          <a:cs typeface="Tahoma"/>
                        </a:rPr>
                        <a:t>обучающихся</a:t>
                      </a:r>
                      <a:r>
                        <a:rPr sz="14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40" dirty="0">
                          <a:latin typeface="Tahoma"/>
                          <a:cs typeface="Tahoma"/>
                        </a:rPr>
                        <a:t>системой</a:t>
                      </a:r>
                      <a:r>
                        <a:rPr sz="14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220" dirty="0">
                          <a:latin typeface="Tahoma"/>
                          <a:cs typeface="Tahoma"/>
                        </a:rPr>
                        <a:t>мер</a:t>
                      </a:r>
                      <a:r>
                        <a:rPr sz="14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00" dirty="0">
                          <a:latin typeface="Tahoma"/>
                          <a:cs typeface="Tahoma"/>
                        </a:rPr>
                        <a:t>по</a:t>
                      </a:r>
                      <a:r>
                        <a:rPr sz="14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9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выявлению,</a:t>
                      </a:r>
                      <a:r>
                        <a:rPr sz="1400" b="1" spc="5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поддержке</a:t>
                      </a:r>
                      <a:r>
                        <a:rPr sz="1400" b="1" spc="6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4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развитию</a:t>
                      </a:r>
                      <a:r>
                        <a:rPr sz="1400" b="1" spc="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их</a:t>
                      </a:r>
                      <a:r>
                        <a:rPr sz="14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способностей</a:t>
                      </a:r>
                      <a:r>
                        <a:rPr sz="1400" b="1" spc="8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5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и </a:t>
                      </a:r>
                      <a:r>
                        <a:rPr sz="1400" b="1" spc="-2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талантов,</a:t>
                      </a:r>
                      <a:r>
                        <a:rPr sz="1400" b="1" spc="2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00" dirty="0">
                          <a:latin typeface="Tahoma"/>
                          <a:cs typeface="Tahoma"/>
                        </a:rPr>
                        <a:t>основанной</a:t>
                      </a:r>
                      <a:r>
                        <a:rPr sz="14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25" dirty="0">
                          <a:latin typeface="Tahoma"/>
                          <a:cs typeface="Tahoma"/>
                        </a:rPr>
                        <a:t>на</a:t>
                      </a:r>
                      <a:r>
                        <a:rPr sz="14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0" dirty="0">
                          <a:latin typeface="Tahoma"/>
                          <a:cs typeface="Tahoma"/>
                        </a:rPr>
                        <a:t>принципах</a:t>
                      </a:r>
                      <a:r>
                        <a:rPr sz="14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ответственности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,</a:t>
                      </a:r>
                      <a:r>
                        <a:rPr sz="14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справедливости</a:t>
                      </a:r>
                      <a:r>
                        <a:rPr sz="1400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,</a:t>
                      </a:r>
                      <a:r>
                        <a:rPr sz="1400" spc="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всеобщности</a:t>
                      </a:r>
                      <a:r>
                        <a:rPr sz="1400" b="1" spc="5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20" dirty="0">
                          <a:latin typeface="Tahoma"/>
                          <a:cs typeface="Tahoma"/>
                        </a:rPr>
                        <a:t>и </a:t>
                      </a:r>
                      <a:r>
                        <a:rPr sz="1400" spc="80" dirty="0">
                          <a:latin typeface="Tahoma"/>
                          <a:cs typeface="Tahoma"/>
                        </a:rPr>
                        <a:t>направленной</a:t>
                      </a:r>
                      <a:r>
                        <a:rPr sz="1400" spc="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25" dirty="0">
                          <a:latin typeface="Tahoma"/>
                          <a:cs typeface="Tahoma"/>
                        </a:rPr>
                        <a:t>на</a:t>
                      </a:r>
                      <a:r>
                        <a:rPr sz="1400" spc="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самоопределение</a:t>
                      </a:r>
                      <a:r>
                        <a:rPr sz="1400" b="1" spc="8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400" spc="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профессиональную</a:t>
                      </a:r>
                      <a:r>
                        <a:rPr sz="1400" b="1" spc="8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ориентацию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3020" algn="ctr">
                        <a:lnSpc>
                          <a:spcPct val="100000"/>
                        </a:lnSpc>
                      </a:pPr>
                      <a:r>
                        <a:rPr sz="1400" spc="-20" dirty="0">
                          <a:latin typeface="Tahoma"/>
                          <a:cs typeface="Tahoma"/>
                        </a:rPr>
                        <a:t>100%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3020" algn="ctr">
                        <a:lnSpc>
                          <a:spcPct val="100000"/>
                        </a:lnSpc>
                      </a:pPr>
                      <a:r>
                        <a:rPr sz="1400" spc="-20" dirty="0">
                          <a:latin typeface="Tahoma"/>
                          <a:cs typeface="Tahoma"/>
                        </a:rPr>
                        <a:t>100%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3590">
                <a:tc>
                  <a:txBody>
                    <a:bodyPr/>
                    <a:lstStyle/>
                    <a:p>
                      <a:pPr marL="175260" marR="808990">
                        <a:lnSpc>
                          <a:spcPct val="98700"/>
                        </a:lnSpc>
                        <a:spcBef>
                          <a:spcPts val="565"/>
                        </a:spcBef>
                      </a:pPr>
                      <a:r>
                        <a:rPr sz="1400" dirty="0">
                          <a:latin typeface="Tahoma"/>
                          <a:cs typeface="Tahoma"/>
                        </a:rPr>
                        <a:t>Доля</a:t>
                      </a:r>
                      <a:r>
                        <a:rPr sz="1400" spc="-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педагогических</a:t>
                      </a:r>
                      <a:r>
                        <a:rPr sz="1400" b="1" spc="1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работников</a:t>
                      </a:r>
                      <a:r>
                        <a:rPr sz="1400" b="1" spc="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для</a:t>
                      </a:r>
                      <a:r>
                        <a:rPr sz="1400" spc="-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5" dirty="0">
                          <a:latin typeface="Tahoma"/>
                          <a:cs typeface="Tahoma"/>
                        </a:rPr>
                        <a:t>всех</a:t>
                      </a:r>
                      <a:r>
                        <a:rPr sz="1400" spc="-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0" dirty="0">
                          <a:latin typeface="Tahoma"/>
                          <a:cs typeface="Tahoma"/>
                        </a:rPr>
                        <a:t>уровней</a:t>
                      </a:r>
                      <a:r>
                        <a:rPr sz="1400" spc="-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0" dirty="0">
                          <a:latin typeface="Tahoma"/>
                          <a:cs typeface="Tahoma"/>
                        </a:rPr>
                        <a:t>образования,</a:t>
                      </a:r>
                      <a:r>
                        <a:rPr sz="1400" spc="-4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14" dirty="0">
                          <a:latin typeface="Tahoma"/>
                          <a:cs typeface="Tahoma"/>
                        </a:rPr>
                        <a:t>прошедших</a:t>
                      </a:r>
                      <a:r>
                        <a:rPr sz="1400" spc="-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5" dirty="0">
                          <a:latin typeface="Tahoma"/>
                          <a:cs typeface="Tahoma"/>
                        </a:rPr>
                        <a:t>обучение</a:t>
                      </a:r>
                      <a:r>
                        <a:rPr sz="1400" spc="-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5" dirty="0">
                          <a:latin typeface="Tahoma"/>
                          <a:cs typeface="Tahoma"/>
                        </a:rPr>
                        <a:t>по </a:t>
                      </a:r>
                      <a:r>
                        <a:rPr sz="1400" spc="185" dirty="0">
                          <a:latin typeface="Tahoma"/>
                          <a:cs typeface="Tahoma"/>
                        </a:rPr>
                        <a:t>программам</a:t>
                      </a:r>
                      <a:r>
                        <a:rPr sz="1400" spc="-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5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дополнительного</a:t>
                      </a:r>
                      <a:r>
                        <a:rPr sz="1400" b="1" spc="2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профессионального</a:t>
                      </a:r>
                      <a:r>
                        <a:rPr sz="1400" b="1" spc="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образования</a:t>
                      </a:r>
                      <a:r>
                        <a:rPr sz="1400" b="1" spc="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на базе</a:t>
                      </a:r>
                      <a:r>
                        <a:rPr sz="1400" b="1" spc="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ведущих </a:t>
                      </a:r>
                      <a:r>
                        <a:rPr sz="1400" b="1" spc="-3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образовательных</a:t>
                      </a:r>
                      <a:r>
                        <a:rPr sz="1400" b="1" spc="3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организаций</a:t>
                      </a:r>
                      <a:r>
                        <a:rPr sz="1400" b="1" spc="2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0" dirty="0">
                          <a:latin typeface="Tahoma"/>
                          <a:cs typeface="Tahoma"/>
                        </a:rPr>
                        <a:t>высшего</a:t>
                      </a:r>
                      <a:r>
                        <a:rPr sz="140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0" dirty="0">
                          <a:latin typeface="Tahoma"/>
                          <a:cs typeface="Tahoma"/>
                        </a:rPr>
                        <a:t>образования</a:t>
                      </a:r>
                      <a:r>
                        <a:rPr sz="14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0" dirty="0">
                          <a:latin typeface="Tahoma"/>
                          <a:cs typeface="Tahoma"/>
                        </a:rPr>
                        <a:t>и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научных</a:t>
                      </a:r>
                      <a:r>
                        <a:rPr sz="14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5" dirty="0">
                          <a:latin typeface="Tahoma"/>
                          <a:cs typeface="Tahoma"/>
                        </a:rPr>
                        <a:t>организаций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3020" algn="ctr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Tahoma"/>
                          <a:cs typeface="Tahoma"/>
                        </a:rPr>
                        <a:t>1,25%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33655" algn="ctr">
                        <a:lnSpc>
                          <a:spcPct val="100000"/>
                        </a:lnSpc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10%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43001" y="2138679"/>
          <a:ext cx="11693525" cy="18154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1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5435">
                <a:tc>
                  <a:txBody>
                    <a:bodyPr/>
                    <a:lstStyle/>
                    <a:p>
                      <a:pPr marL="17272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400" b="1" spc="-30" dirty="0">
                          <a:latin typeface="Tahoma"/>
                          <a:cs typeface="Tahoma"/>
                        </a:rPr>
                        <a:t>Показатели,</a:t>
                      </a:r>
                      <a:r>
                        <a:rPr sz="1400" b="1" spc="-5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latin typeface="Tahoma"/>
                          <a:cs typeface="Tahoma"/>
                        </a:rPr>
                        <a:t>перешедшие</a:t>
                      </a:r>
                      <a:r>
                        <a:rPr sz="1400" b="1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5" dirty="0">
                          <a:latin typeface="Tahoma"/>
                          <a:cs typeface="Tahoma"/>
                        </a:rPr>
                        <a:t>из</a:t>
                      </a:r>
                      <a:r>
                        <a:rPr sz="1400" b="1" spc="-3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действующих</a:t>
                      </a:r>
                      <a:r>
                        <a:rPr sz="1400" b="1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федеральных</a:t>
                      </a:r>
                      <a:r>
                        <a:rPr sz="1400" b="1" spc="-2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latin typeface="Tahoma"/>
                          <a:cs typeface="Tahoma"/>
                        </a:rPr>
                        <a:t>проектов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3302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400" b="1" spc="-114" dirty="0">
                          <a:latin typeface="Tahoma"/>
                          <a:cs typeface="Tahoma"/>
                        </a:rPr>
                        <a:t>2025</a:t>
                      </a:r>
                      <a:r>
                        <a:rPr sz="1400" b="1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25" dirty="0">
                          <a:latin typeface="Tahoma"/>
                          <a:cs typeface="Tahoma"/>
                        </a:rPr>
                        <a:t>г.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>
                  <a:txBody>
                    <a:bodyPr/>
                    <a:lstStyle/>
                    <a:p>
                      <a:pPr marL="3302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400" b="1" spc="-114" dirty="0">
                          <a:latin typeface="Tahoma"/>
                          <a:cs typeface="Tahoma"/>
                        </a:rPr>
                        <a:t>2030</a:t>
                      </a:r>
                      <a:r>
                        <a:rPr sz="1400" b="1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25" dirty="0">
                          <a:latin typeface="Tahoma"/>
                          <a:cs typeface="Tahoma"/>
                        </a:rPr>
                        <a:t>г.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400" dirty="0">
                          <a:latin typeface="Tahoma"/>
                          <a:cs typeface="Tahoma"/>
                        </a:rPr>
                        <a:t>Доля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60" dirty="0">
                          <a:latin typeface="Tahoma"/>
                          <a:cs typeface="Tahoma"/>
                        </a:rPr>
                        <a:t>детей</a:t>
                      </a:r>
                      <a:r>
                        <a:rPr sz="1400" spc="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-95" dirty="0">
                          <a:latin typeface="Tahoma"/>
                          <a:cs typeface="Tahoma"/>
                        </a:rPr>
                        <a:t>в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85" dirty="0">
                          <a:latin typeface="Tahoma"/>
                          <a:cs typeface="Tahoma"/>
                        </a:rPr>
                        <a:t>возрасте</a:t>
                      </a:r>
                      <a:r>
                        <a:rPr sz="1400" spc="-1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от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5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00" dirty="0">
                          <a:latin typeface="Tahoma"/>
                          <a:cs typeface="Tahoma"/>
                        </a:rPr>
                        <a:t>до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18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лет,</a:t>
                      </a:r>
                      <a:r>
                        <a:rPr sz="14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охваченных</a:t>
                      </a:r>
                      <a:r>
                        <a:rPr sz="14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00" dirty="0">
                          <a:latin typeface="Tahoma"/>
                          <a:cs typeface="Tahoma"/>
                        </a:rPr>
                        <a:t>услугами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4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дополнительного</a:t>
                      </a:r>
                      <a:r>
                        <a:rPr sz="1400" b="1" spc="4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образования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80%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82%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742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20">
                <a:tc>
                  <a:txBody>
                    <a:bodyPr/>
                    <a:lstStyle/>
                    <a:p>
                      <a:pPr marL="143510" marR="297815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400" dirty="0">
                          <a:latin typeface="Tahoma"/>
                          <a:cs typeface="Tahoma"/>
                        </a:rPr>
                        <a:t>Доля</a:t>
                      </a:r>
                      <a:r>
                        <a:rPr sz="1400" spc="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90" dirty="0">
                          <a:latin typeface="Tahoma"/>
                          <a:cs typeface="Tahoma"/>
                        </a:rPr>
                        <a:t>обучающихся</a:t>
                      </a:r>
                      <a:r>
                        <a:rPr sz="1400" spc="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-30" dirty="0">
                          <a:latin typeface="Tahoma"/>
                          <a:cs typeface="Tahoma"/>
                        </a:rPr>
                        <a:t>6-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11 </a:t>
                      </a:r>
                      <a:r>
                        <a:rPr sz="1400" spc="90" dirty="0">
                          <a:latin typeface="Tahoma"/>
                          <a:cs typeface="Tahoma"/>
                        </a:rPr>
                        <a:t>классов,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охваченных</a:t>
                      </a:r>
                      <a:r>
                        <a:rPr sz="1400" spc="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35" dirty="0">
                          <a:latin typeface="Tahoma"/>
                          <a:cs typeface="Tahoma"/>
                        </a:rPr>
                        <a:t>комплексом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профориентационных</a:t>
                      </a:r>
                      <a:r>
                        <a:rPr sz="1400" b="1" spc="4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мероприятий</a:t>
                      </a:r>
                      <a:r>
                        <a:rPr sz="1400" b="1" spc="6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-50" dirty="0">
                          <a:latin typeface="Tahoma"/>
                          <a:cs typeface="Tahoma"/>
                        </a:rPr>
                        <a:t>в </a:t>
                      </a:r>
                      <a:r>
                        <a:rPr sz="1400" spc="150" dirty="0">
                          <a:latin typeface="Tahoma"/>
                          <a:cs typeface="Tahoma"/>
                        </a:rPr>
                        <a:t>рамках</a:t>
                      </a:r>
                      <a:r>
                        <a:rPr sz="14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6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Единой</a:t>
                      </a:r>
                      <a:r>
                        <a:rPr sz="1400" b="1" spc="-3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модели</a:t>
                      </a:r>
                      <a:r>
                        <a:rPr sz="1400" b="1" spc="-2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профориентации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67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40%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58%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785">
                <a:tc>
                  <a:txBody>
                    <a:bodyPr/>
                    <a:lstStyle/>
                    <a:p>
                      <a:pPr marL="14351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400" dirty="0">
                          <a:latin typeface="Tahoma"/>
                          <a:cs typeface="Tahoma"/>
                        </a:rPr>
                        <a:t>Доля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90" dirty="0">
                          <a:latin typeface="Tahoma"/>
                          <a:cs typeface="Tahoma"/>
                        </a:rPr>
                        <a:t>обучающихся</a:t>
                      </a:r>
                      <a:r>
                        <a:rPr sz="1400" spc="-1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55" dirty="0">
                          <a:latin typeface="Tahoma"/>
                          <a:cs typeface="Tahoma"/>
                        </a:rPr>
                        <a:t>образовательных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5" dirty="0">
                          <a:latin typeface="Tahoma"/>
                          <a:cs typeface="Tahoma"/>
                        </a:rPr>
                        <a:t>организаций,</a:t>
                      </a:r>
                      <a:r>
                        <a:rPr sz="1400" spc="-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95" dirty="0">
                          <a:latin typeface="Tahoma"/>
                          <a:cs typeface="Tahoma"/>
                        </a:rPr>
                        <a:t>реализующих</a:t>
                      </a:r>
                      <a:r>
                        <a:rPr sz="140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40" dirty="0">
                          <a:latin typeface="Tahoma"/>
                          <a:cs typeface="Tahoma"/>
                        </a:rPr>
                        <a:t>программы</a:t>
                      </a:r>
                      <a:r>
                        <a:rPr sz="1400" spc="-2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05" dirty="0">
                          <a:latin typeface="Tahoma"/>
                          <a:cs typeface="Tahoma"/>
                        </a:rPr>
                        <a:t>среднего</a:t>
                      </a:r>
                      <a:endParaRPr sz="1400">
                        <a:latin typeface="Tahoma"/>
                        <a:cs typeface="Tahoma"/>
                      </a:endParaRPr>
                    </a:p>
                    <a:p>
                      <a:pPr marL="143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spc="125" dirty="0">
                          <a:latin typeface="Tahoma"/>
                          <a:cs typeface="Tahoma"/>
                        </a:rPr>
                        <a:t>профессионального</a:t>
                      </a:r>
                      <a:r>
                        <a:rPr sz="1400" spc="-65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70" dirty="0">
                          <a:latin typeface="Tahoma"/>
                          <a:cs typeface="Tahoma"/>
                        </a:rPr>
                        <a:t>образования,</a:t>
                      </a:r>
                      <a:r>
                        <a:rPr sz="1400" spc="-4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spc="114" dirty="0">
                          <a:latin typeface="Tahoma"/>
                          <a:cs typeface="Tahoma"/>
                        </a:rPr>
                        <a:t>прошедших</a:t>
                      </a:r>
                      <a:r>
                        <a:rPr sz="1400" spc="-30" dirty="0"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демонстрационный</a:t>
                      </a:r>
                      <a:r>
                        <a:rPr sz="1400" b="1" spc="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экзамен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профильного</a:t>
                      </a:r>
                      <a:r>
                        <a:rPr sz="1400" b="1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74179"/>
                          </a:solidFill>
                          <a:latin typeface="Tahoma"/>
                          <a:cs typeface="Tahoma"/>
                        </a:rPr>
                        <a:t>уровня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666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25%</a:t>
                      </a:r>
                      <a:endParaRPr sz="1400">
                        <a:latin typeface="Tahoma"/>
                        <a:cs typeface="Tahoma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325"/>
                        </a:spcBef>
                      </a:pPr>
                      <a:r>
                        <a:rPr sz="1400" spc="-25" dirty="0">
                          <a:latin typeface="Tahoma"/>
                          <a:cs typeface="Tahoma"/>
                        </a:rPr>
                        <a:t>55%</a:t>
                      </a:r>
                      <a:endParaRPr sz="1400" dirty="0">
                        <a:latin typeface="Tahoma"/>
                        <a:cs typeface="Tahoma"/>
                      </a:endParaRPr>
                    </a:p>
                  </a:txBody>
                  <a:tcPr marL="0" marR="0" marT="168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2769107" y="4099559"/>
            <a:ext cx="6654165" cy="387985"/>
          </a:xfrm>
          <a:custGeom>
            <a:avLst/>
            <a:gdLst/>
            <a:ahLst/>
            <a:cxnLst/>
            <a:rect l="l" t="t" r="r" b="b"/>
            <a:pathLst>
              <a:path w="6654165" h="387985">
                <a:moveTo>
                  <a:pt x="6589141" y="0"/>
                </a:moveTo>
                <a:lnTo>
                  <a:pt x="64643" y="0"/>
                </a:lnTo>
                <a:lnTo>
                  <a:pt x="39487" y="5081"/>
                </a:lnTo>
                <a:lnTo>
                  <a:pt x="18938" y="18938"/>
                </a:lnTo>
                <a:lnTo>
                  <a:pt x="5081" y="39487"/>
                </a:lnTo>
                <a:lnTo>
                  <a:pt x="0" y="64642"/>
                </a:lnTo>
                <a:lnTo>
                  <a:pt x="0" y="323214"/>
                </a:lnTo>
                <a:lnTo>
                  <a:pt x="5081" y="348370"/>
                </a:lnTo>
                <a:lnTo>
                  <a:pt x="18938" y="368919"/>
                </a:lnTo>
                <a:lnTo>
                  <a:pt x="39487" y="382776"/>
                </a:lnTo>
                <a:lnTo>
                  <a:pt x="64643" y="387857"/>
                </a:lnTo>
                <a:lnTo>
                  <a:pt x="6589141" y="387857"/>
                </a:lnTo>
                <a:lnTo>
                  <a:pt x="6614296" y="382776"/>
                </a:lnTo>
                <a:lnTo>
                  <a:pt x="6634845" y="368919"/>
                </a:lnTo>
                <a:lnTo>
                  <a:pt x="6648702" y="348370"/>
                </a:lnTo>
                <a:lnTo>
                  <a:pt x="6653784" y="323214"/>
                </a:lnTo>
                <a:lnTo>
                  <a:pt x="6653784" y="64642"/>
                </a:lnTo>
                <a:lnTo>
                  <a:pt x="6648702" y="39487"/>
                </a:lnTo>
                <a:lnTo>
                  <a:pt x="6634845" y="18938"/>
                </a:lnTo>
                <a:lnTo>
                  <a:pt x="6614296" y="5081"/>
                </a:lnTo>
                <a:lnTo>
                  <a:pt x="6589141" y="0"/>
                </a:lnTo>
                <a:close/>
              </a:path>
            </a:pathLst>
          </a:custGeom>
          <a:solidFill>
            <a:srgbClr val="174179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88308" y="4140453"/>
            <a:ext cx="4216400" cy="284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7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cs typeface="Tahoma"/>
              </a:rPr>
              <a:t>Мероприятия</a:t>
            </a:r>
            <a:r>
              <a:rPr kumimoji="0" sz="1700" b="1" i="0" u="none" strike="noStrike" kern="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700" b="1" i="0" u="none" strike="noStrike" kern="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cs typeface="Tahoma"/>
              </a:rPr>
              <a:t>региональных</a:t>
            </a:r>
            <a:r>
              <a:rPr kumimoji="0" sz="1700" b="1" i="0" u="none" strike="noStrike" kern="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7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cs typeface="Tahoma"/>
              </a:rPr>
              <a:t>проектов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9732" y="4670678"/>
            <a:ext cx="5760085" cy="1997710"/>
          </a:xfrm>
          <a:custGeom>
            <a:avLst/>
            <a:gdLst/>
            <a:ahLst/>
            <a:cxnLst/>
            <a:rect l="l" t="t" r="r" b="b"/>
            <a:pathLst>
              <a:path w="5760085" h="1997709">
                <a:moveTo>
                  <a:pt x="0" y="332867"/>
                </a:moveTo>
                <a:lnTo>
                  <a:pt x="3609" y="283665"/>
                </a:lnTo>
                <a:lnTo>
                  <a:pt x="14093" y="236709"/>
                </a:lnTo>
                <a:lnTo>
                  <a:pt x="30938" y="192513"/>
                </a:lnTo>
                <a:lnTo>
                  <a:pt x="53628" y="151591"/>
                </a:lnTo>
                <a:lnTo>
                  <a:pt x="81648" y="114458"/>
                </a:lnTo>
                <a:lnTo>
                  <a:pt x="114483" y="81626"/>
                </a:lnTo>
                <a:lnTo>
                  <a:pt x="151619" y="53612"/>
                </a:lnTo>
                <a:lnTo>
                  <a:pt x="192540" y="30927"/>
                </a:lnTo>
                <a:lnTo>
                  <a:pt x="236732" y="14088"/>
                </a:lnTo>
                <a:lnTo>
                  <a:pt x="283679" y="3607"/>
                </a:lnTo>
                <a:lnTo>
                  <a:pt x="332867" y="0"/>
                </a:lnTo>
                <a:lnTo>
                  <a:pt x="5427091" y="0"/>
                </a:lnTo>
                <a:lnTo>
                  <a:pt x="5476292" y="3607"/>
                </a:lnTo>
                <a:lnTo>
                  <a:pt x="5523248" y="14088"/>
                </a:lnTo>
                <a:lnTo>
                  <a:pt x="5567444" y="30927"/>
                </a:lnTo>
                <a:lnTo>
                  <a:pt x="5608366" y="53612"/>
                </a:lnTo>
                <a:lnTo>
                  <a:pt x="5645499" y="81626"/>
                </a:lnTo>
                <a:lnTo>
                  <a:pt x="5678331" y="114458"/>
                </a:lnTo>
                <a:lnTo>
                  <a:pt x="5706345" y="151591"/>
                </a:lnTo>
                <a:lnTo>
                  <a:pt x="5729030" y="192513"/>
                </a:lnTo>
                <a:lnTo>
                  <a:pt x="5745869" y="236709"/>
                </a:lnTo>
                <a:lnTo>
                  <a:pt x="5756350" y="283665"/>
                </a:lnTo>
                <a:lnTo>
                  <a:pt x="5759958" y="332867"/>
                </a:lnTo>
                <a:lnTo>
                  <a:pt x="5759958" y="1664322"/>
                </a:lnTo>
                <a:lnTo>
                  <a:pt x="5756350" y="1713513"/>
                </a:lnTo>
                <a:lnTo>
                  <a:pt x="5745869" y="1760462"/>
                </a:lnTo>
                <a:lnTo>
                  <a:pt x="5729030" y="1804656"/>
                </a:lnTo>
                <a:lnTo>
                  <a:pt x="5706345" y="1845579"/>
                </a:lnTo>
                <a:lnTo>
                  <a:pt x="5678331" y="1882716"/>
                </a:lnTo>
                <a:lnTo>
                  <a:pt x="5645499" y="1915552"/>
                </a:lnTo>
                <a:lnTo>
                  <a:pt x="5608366" y="1943573"/>
                </a:lnTo>
                <a:lnTo>
                  <a:pt x="5567444" y="1966263"/>
                </a:lnTo>
                <a:lnTo>
                  <a:pt x="5523248" y="1983108"/>
                </a:lnTo>
                <a:lnTo>
                  <a:pt x="5476292" y="1993592"/>
                </a:lnTo>
                <a:lnTo>
                  <a:pt x="5427091" y="1997202"/>
                </a:lnTo>
                <a:lnTo>
                  <a:pt x="332867" y="1997202"/>
                </a:lnTo>
                <a:lnTo>
                  <a:pt x="283679" y="1993592"/>
                </a:lnTo>
                <a:lnTo>
                  <a:pt x="236732" y="1983108"/>
                </a:lnTo>
                <a:lnTo>
                  <a:pt x="192540" y="1966263"/>
                </a:lnTo>
                <a:lnTo>
                  <a:pt x="151619" y="1943573"/>
                </a:lnTo>
                <a:lnTo>
                  <a:pt x="114483" y="1915552"/>
                </a:lnTo>
                <a:lnTo>
                  <a:pt x="81648" y="1882716"/>
                </a:lnTo>
                <a:lnTo>
                  <a:pt x="53628" y="1845579"/>
                </a:lnTo>
                <a:lnTo>
                  <a:pt x="30938" y="1804656"/>
                </a:lnTo>
                <a:lnTo>
                  <a:pt x="14093" y="1760462"/>
                </a:lnTo>
                <a:lnTo>
                  <a:pt x="3609" y="1713513"/>
                </a:lnTo>
                <a:lnTo>
                  <a:pt x="0" y="1664322"/>
                </a:lnTo>
                <a:lnTo>
                  <a:pt x="0" y="332867"/>
                </a:lnTo>
                <a:close/>
              </a:path>
            </a:pathLst>
          </a:custGeom>
          <a:ln w="57150">
            <a:solidFill>
              <a:srgbClr val="174179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5374" y="4741113"/>
            <a:ext cx="5293360" cy="1772285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251460" marR="0" lvl="0" indent="-238760" defTabSz="914400" eaLnBrk="1" fontAlgn="auto" latinLnBrk="0" hangingPunct="1">
              <a:lnSpc>
                <a:spcPct val="100000"/>
              </a:lnSpc>
              <a:spcBef>
                <a:spcPts val="49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Строительство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65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школ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(до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2027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-238760" defTabSz="914400" eaLnBrk="1" fontAlgn="auto" latinLnBrk="0" hangingPunct="1">
              <a:lnSpc>
                <a:spcPct val="100000"/>
              </a:lnSpc>
              <a:spcBef>
                <a:spcPts val="39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Оснащение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предметных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5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кабинетов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65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школ</a:t>
            </a:r>
            <a:r>
              <a:rPr kumimoji="0" sz="1400" b="1" i="0" u="none" strike="noStrike" kern="0" cap="none" spc="-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(2025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-238760" defTabSz="914400" eaLnBrk="1" fontAlgn="auto" latinLnBrk="0" hangingPunct="1">
              <a:lnSpc>
                <a:spcPct val="100000"/>
              </a:lnSpc>
              <a:spcBef>
                <a:spcPts val="40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Капитальный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2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ремонт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45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зданий</a:t>
            </a:r>
            <a:r>
              <a:rPr kumimoji="0" sz="1400" b="1" i="0" u="none" strike="noStrike" kern="0" cap="none" spc="1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6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школ</a:t>
            </a:r>
            <a:r>
              <a:rPr kumimoji="0" sz="1400" b="1" i="0" u="none" strike="noStrike" kern="0" cap="none" spc="4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(до</a:t>
            </a:r>
            <a:r>
              <a:rPr kumimoji="0" sz="14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2027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386080" lvl="0" indent="-239395" defTabSz="914400" eaLnBrk="1" fontAlgn="auto" latinLnBrk="0" hangingPunct="1">
              <a:lnSpc>
                <a:spcPts val="1639"/>
              </a:lnSpc>
              <a:spcBef>
                <a:spcPts val="53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Повышение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4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квалификации</a:t>
            </a:r>
            <a:r>
              <a:rPr kumimoji="0" sz="1400" b="1" i="0" u="none" strike="noStrike" kern="0" cap="none" spc="-3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3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педагогов</a:t>
            </a:r>
            <a:r>
              <a:rPr kumimoji="0" sz="1400" b="1" i="0" u="none" strike="noStrike" kern="0" cap="none" spc="1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естественно- научного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0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профиля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на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базе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ведущих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вузов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-238760" defTabSz="914400" eaLnBrk="1" fontAlgn="auto" latinLnBrk="0" hangingPunct="1">
              <a:lnSpc>
                <a:spcPts val="1655"/>
              </a:lnSpc>
              <a:spcBef>
                <a:spcPts val="39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Программа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7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«Земский</a:t>
            </a:r>
            <a:r>
              <a:rPr kumimoji="0" sz="1400" b="1" i="0" u="none" strike="noStrike" kern="0" cap="none" spc="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9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учитель»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95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для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30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педагогов</a:t>
            </a:r>
            <a:r>
              <a:rPr kumimoji="0" sz="1400" b="1" i="0" u="none" strike="noStrike" kern="0" cap="none" spc="2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(2025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-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0" defTabSz="914400" eaLnBrk="1" fontAlgn="auto" latinLnBrk="0" hangingPunct="1">
              <a:lnSpc>
                <a:spcPts val="16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2026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38875" y="4670678"/>
            <a:ext cx="5760085" cy="1941195"/>
          </a:xfrm>
          <a:custGeom>
            <a:avLst/>
            <a:gdLst/>
            <a:ahLst/>
            <a:cxnLst/>
            <a:rect l="l" t="t" r="r" b="b"/>
            <a:pathLst>
              <a:path w="5760084" h="1941195">
                <a:moveTo>
                  <a:pt x="0" y="323469"/>
                </a:moveTo>
                <a:lnTo>
                  <a:pt x="3506" y="275659"/>
                </a:lnTo>
                <a:lnTo>
                  <a:pt x="13691" y="230031"/>
                </a:lnTo>
                <a:lnTo>
                  <a:pt x="30057" y="187084"/>
                </a:lnTo>
                <a:lnTo>
                  <a:pt x="52102" y="147318"/>
                </a:lnTo>
                <a:lnTo>
                  <a:pt x="79327" y="111232"/>
                </a:lnTo>
                <a:lnTo>
                  <a:pt x="111232" y="79327"/>
                </a:lnTo>
                <a:lnTo>
                  <a:pt x="147318" y="52102"/>
                </a:lnTo>
                <a:lnTo>
                  <a:pt x="187084" y="30057"/>
                </a:lnTo>
                <a:lnTo>
                  <a:pt x="230031" y="13691"/>
                </a:lnTo>
                <a:lnTo>
                  <a:pt x="275659" y="3506"/>
                </a:lnTo>
                <a:lnTo>
                  <a:pt x="323469" y="0"/>
                </a:lnTo>
                <a:lnTo>
                  <a:pt x="5436489" y="0"/>
                </a:lnTo>
                <a:lnTo>
                  <a:pt x="5484298" y="3506"/>
                </a:lnTo>
                <a:lnTo>
                  <a:pt x="5529926" y="13691"/>
                </a:lnTo>
                <a:lnTo>
                  <a:pt x="5572873" y="30057"/>
                </a:lnTo>
                <a:lnTo>
                  <a:pt x="5612639" y="52102"/>
                </a:lnTo>
                <a:lnTo>
                  <a:pt x="5648725" y="79327"/>
                </a:lnTo>
                <a:lnTo>
                  <a:pt x="5680630" y="111232"/>
                </a:lnTo>
                <a:lnTo>
                  <a:pt x="5707855" y="147318"/>
                </a:lnTo>
                <a:lnTo>
                  <a:pt x="5729900" y="187084"/>
                </a:lnTo>
                <a:lnTo>
                  <a:pt x="5746266" y="230031"/>
                </a:lnTo>
                <a:lnTo>
                  <a:pt x="5756451" y="275659"/>
                </a:lnTo>
                <a:lnTo>
                  <a:pt x="5759958" y="323469"/>
                </a:lnTo>
                <a:lnTo>
                  <a:pt x="5759958" y="1617332"/>
                </a:lnTo>
                <a:lnTo>
                  <a:pt x="5756451" y="1665133"/>
                </a:lnTo>
                <a:lnTo>
                  <a:pt x="5746266" y="1710756"/>
                </a:lnTo>
                <a:lnTo>
                  <a:pt x="5729900" y="1753702"/>
                </a:lnTo>
                <a:lnTo>
                  <a:pt x="5707855" y="1793470"/>
                </a:lnTo>
                <a:lnTo>
                  <a:pt x="5680630" y="1829558"/>
                </a:lnTo>
                <a:lnTo>
                  <a:pt x="5648725" y="1861468"/>
                </a:lnTo>
                <a:lnTo>
                  <a:pt x="5612639" y="1888698"/>
                </a:lnTo>
                <a:lnTo>
                  <a:pt x="5572873" y="1910748"/>
                </a:lnTo>
                <a:lnTo>
                  <a:pt x="5529926" y="1927117"/>
                </a:lnTo>
                <a:lnTo>
                  <a:pt x="5484298" y="1937306"/>
                </a:lnTo>
                <a:lnTo>
                  <a:pt x="5436489" y="1940814"/>
                </a:lnTo>
                <a:lnTo>
                  <a:pt x="323469" y="1940814"/>
                </a:lnTo>
                <a:lnTo>
                  <a:pt x="275659" y="1937306"/>
                </a:lnTo>
                <a:lnTo>
                  <a:pt x="230031" y="1927117"/>
                </a:lnTo>
                <a:lnTo>
                  <a:pt x="187084" y="1910748"/>
                </a:lnTo>
                <a:lnTo>
                  <a:pt x="147318" y="1888698"/>
                </a:lnTo>
                <a:lnTo>
                  <a:pt x="111232" y="1861468"/>
                </a:lnTo>
                <a:lnTo>
                  <a:pt x="79327" y="1829558"/>
                </a:lnTo>
                <a:lnTo>
                  <a:pt x="52102" y="1793470"/>
                </a:lnTo>
                <a:lnTo>
                  <a:pt x="30057" y="1753702"/>
                </a:lnTo>
                <a:lnTo>
                  <a:pt x="13691" y="1710756"/>
                </a:lnTo>
                <a:lnTo>
                  <a:pt x="3506" y="1665133"/>
                </a:lnTo>
                <a:lnTo>
                  <a:pt x="0" y="1617332"/>
                </a:lnTo>
                <a:lnTo>
                  <a:pt x="0" y="323469"/>
                </a:lnTo>
                <a:close/>
              </a:path>
            </a:pathLst>
          </a:custGeom>
          <a:ln w="57150">
            <a:solidFill>
              <a:srgbClr val="174179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12484" y="4794250"/>
            <a:ext cx="5359400" cy="18485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38760" marR="1012190" lvl="0" indent="-238760" algn="r" defTabSz="914400" eaLnBrk="1" fontAlgn="auto" latinLnBrk="0" hangingPunct="1">
              <a:lnSpc>
                <a:spcPts val="166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38760" algn="l"/>
              </a:tabLst>
              <a:defRPr/>
            </a:pPr>
            <a:r>
              <a:rPr kumimoji="0" sz="1400" b="0" i="0" u="none" strike="noStrike" kern="0" cap="none" spc="1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Обеспечение</a:t>
            </a:r>
            <a:r>
              <a:rPr kumimoji="0" sz="1400" b="0" i="0" u="none" strike="noStrike" kern="0" cap="none" spc="1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деятельности</a:t>
            </a:r>
            <a:r>
              <a:rPr kumimoji="0" sz="1400" b="0" i="0" u="none" strike="noStrike" kern="0" cap="none" spc="1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21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100%</a:t>
            </a:r>
            <a:r>
              <a:rPr kumimoji="0" sz="1400" b="1" i="0" u="none" strike="noStrike" kern="0" cap="none" spc="17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советников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0" marR="1007110" lvl="0" indent="0" algn="r" defTabSz="914400" eaLnBrk="1" fontAlgn="auto" latinLnBrk="0" hangingPunct="1">
              <a:lnSpc>
                <a:spcPts val="1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директоров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в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9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школах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и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колледжах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(до</a:t>
            </a:r>
            <a:r>
              <a:rPr kumimoji="0" sz="14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2030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-238760" defTabSz="914400" eaLnBrk="1" fontAlgn="auto" latinLnBrk="0" hangingPunct="1">
              <a:lnSpc>
                <a:spcPts val="1655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Капитальный</a:t>
            </a: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ремонт</a:t>
            </a:r>
            <a:r>
              <a:rPr kumimoji="0" sz="1400" b="0" i="0" u="none" strike="noStrike" kern="0" cap="none" spc="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учебных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9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корпусов</a:t>
            </a:r>
            <a:r>
              <a:rPr kumimoji="0" sz="1400" b="0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и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9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общежитий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0" defTabSz="914400" eaLnBrk="1" fontAlgn="auto" latinLnBrk="0" hangingPunct="1">
              <a:lnSpc>
                <a:spcPts val="16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6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колледжей</a:t>
            </a:r>
            <a:r>
              <a:rPr kumimoji="0" sz="1400" b="1" i="0" u="none" strike="noStrike" kern="0" cap="none" spc="1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(до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2026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0" lvl="0" indent="-238760" defTabSz="914400" eaLnBrk="1" fontAlgn="auto" latinLnBrk="0" hangingPunct="1">
              <a:lnSpc>
                <a:spcPct val="100000"/>
              </a:lnSpc>
              <a:spcBef>
                <a:spcPts val="445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Капитальный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12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ремонт</a:t>
            </a:r>
            <a:r>
              <a:rPr kumimoji="0" sz="140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0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детских</a:t>
            </a:r>
            <a:r>
              <a:rPr kumimoji="0" sz="1400" b="1" i="0" u="none" strike="noStrike" kern="0" cap="none" spc="7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садов</a:t>
            </a:r>
            <a:r>
              <a:rPr kumimoji="0" sz="1400" b="1" i="0" u="none" strike="noStrike" kern="0" cap="none" spc="7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(до</a:t>
            </a:r>
            <a:r>
              <a:rPr kumimoji="0" sz="140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2027</a:t>
            </a:r>
            <a:r>
              <a:rPr kumimoji="0" sz="1400" b="0" i="0" u="none" strike="noStrike" kern="0" cap="none" spc="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г.)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251460" marR="5080" lvl="0" indent="-239395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 MT"/>
              <a:buChar char="•"/>
              <a:tabLst>
                <a:tab pos="251460" algn="l"/>
              </a:tabLst>
              <a:defRPr/>
            </a:pPr>
            <a:r>
              <a:rPr kumimoji="0" sz="1400" b="0" i="0" u="none" strike="noStrike" kern="0" cap="none" spc="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Проведение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патриотических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6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проектов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2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с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85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охватом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1" i="0" u="none" strike="noStrike" kern="0" cap="none" spc="-20" normalizeH="0" baseline="0" noProof="0" dirty="0" err="1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тыс</a:t>
            </a:r>
            <a:r>
              <a:rPr kumimoji="0" sz="1400" b="1" i="0" u="none" strike="noStrike" kern="0" cap="none" spc="-2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. </a:t>
            </a:r>
            <a:r>
              <a:rPr kumimoji="0" sz="1400" b="1" i="0" u="none" strike="noStrike" kern="0" cap="none" spc="-40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человек</a:t>
            </a:r>
            <a:r>
              <a:rPr kumimoji="0" sz="1400" b="1" i="0" u="none" strike="noStrike" kern="0" cap="none" spc="-65" normalizeH="0" baseline="0" noProof="0" dirty="0">
                <a:ln>
                  <a:noFill/>
                </a:ln>
                <a:solidFill>
                  <a:srgbClr val="174179"/>
                </a:solidFill>
                <a:effectLst/>
                <a:uLnTx/>
                <a:uFillTx/>
                <a:latin typeface="Tahoma"/>
                <a:cs typeface="Tahoma"/>
              </a:rPr>
              <a:t> </a:t>
            </a:r>
            <a:r>
              <a:rPr kumimoji="0" sz="1400" b="0" i="0" u="none" strike="noStrike" kern="0" cap="none" spc="7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cs typeface="Tahoma"/>
              </a:rPr>
              <a:t>ежегодно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  <a:p>
            <a:pPr marL="0" marR="1027430" lvl="0" indent="0" algn="r" defTabSz="914400" eaLnBrk="1" fontAlgn="auto" latinLnBrk="0" hangingPunct="1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00" b="0" i="0" u="none" strike="noStrike" kern="0" cap="none" spc="-25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ahoma"/>
                <a:cs typeface="Tahoma"/>
              </a:rPr>
              <a:t>11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Движение Первых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5639BAD-858A-4370-8210-C12EE18291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133" b="16622"/>
          <a:stretch/>
        </p:blipFill>
        <p:spPr>
          <a:xfrm>
            <a:off x="0" y="972272"/>
            <a:ext cx="12164820" cy="547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481620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Престиж профессии педагога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AEF7054-52F4-43CB-AF24-6EB74576B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77" y="1508375"/>
            <a:ext cx="715314" cy="71531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02B9AF0-168F-486C-AA7E-F16B8ACEBD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665" y="4254949"/>
            <a:ext cx="414403" cy="41440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31B530E-8E96-4B74-9A34-3E8A0CD39B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908" y="5042969"/>
            <a:ext cx="613311" cy="61331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DB1CB24-2CA4-4607-927C-B4EAA271E0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518" y="2500944"/>
            <a:ext cx="618704" cy="61870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CD72589-6457-4676-BBAE-DD16724582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518" y="3429000"/>
            <a:ext cx="618701" cy="61870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2318E09-C267-4EFC-BE8E-0D912A2DEA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515" y="5894060"/>
            <a:ext cx="618704" cy="61870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1E0632-5D0D-4751-811C-C072DDCC4972}"/>
              </a:ext>
            </a:extLst>
          </p:cNvPr>
          <p:cNvSpPr/>
          <p:nvPr/>
        </p:nvSpPr>
        <p:spPr>
          <a:xfrm>
            <a:off x="1318391" y="2626289"/>
            <a:ext cx="44399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Снижение бюрократической нагрузки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D845CA5-46E7-4613-9E8C-F965371947FF}"/>
              </a:ext>
            </a:extLst>
          </p:cNvPr>
          <p:cNvSpPr/>
          <p:nvPr/>
        </p:nvSpPr>
        <p:spPr>
          <a:xfrm>
            <a:off x="1318391" y="1719402"/>
            <a:ext cx="431990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Новая система оплаты труда с 2027 г.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A32A27B-F194-4398-BE31-F2A98DF8DF9C}"/>
              </a:ext>
            </a:extLst>
          </p:cNvPr>
          <p:cNvSpPr/>
          <p:nvPr/>
        </p:nvSpPr>
        <p:spPr>
          <a:xfrm>
            <a:off x="636888" y="3519744"/>
            <a:ext cx="53926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Повышение квалификации в гос. учреждениях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463E375-16BD-4526-9245-56AC32428A17}"/>
              </a:ext>
            </a:extLst>
          </p:cNvPr>
          <p:cNvSpPr/>
          <p:nvPr/>
        </p:nvSpPr>
        <p:spPr>
          <a:xfrm>
            <a:off x="1318391" y="4295692"/>
            <a:ext cx="33943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Оценка поведения учеников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65530C3-9BBF-46E8-AE4B-D6EB34C7E889}"/>
              </a:ext>
            </a:extLst>
          </p:cNvPr>
          <p:cNvSpPr/>
          <p:nvPr/>
        </p:nvSpPr>
        <p:spPr>
          <a:xfrm>
            <a:off x="1292038" y="5111031"/>
            <a:ext cx="437260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Защита чести и достоинства учителей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D3C0DBC-F260-404E-ACD2-83402FE2B184}"/>
              </a:ext>
            </a:extLst>
          </p:cNvPr>
          <p:cNvSpPr/>
          <p:nvPr/>
        </p:nvSpPr>
        <p:spPr>
          <a:xfrm>
            <a:off x="1292038" y="5926370"/>
            <a:ext cx="509389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</a:rPr>
              <a:t>Совет по обеспечению интересов педагогов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B86A3C68-DA27-4E1E-A7DD-FA9D7E8286F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234" t="15152" r="1786" b="16301"/>
          <a:stretch/>
        </p:blipFill>
        <p:spPr>
          <a:xfrm>
            <a:off x="6162483" y="2021058"/>
            <a:ext cx="5616132" cy="317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5B4097-51FA-42D7-BA34-EA17FA2AF7A4}"/>
              </a:ext>
            </a:extLst>
          </p:cNvPr>
          <p:cNvSpPr/>
          <p:nvPr/>
        </p:nvSpPr>
        <p:spPr>
          <a:xfrm>
            <a:off x="2566252" y="431399"/>
            <a:ext cx="75471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55E8"/>
                </a:highlight>
              </a:rPr>
              <a:t>Организация обучения в 2025/2026 г.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6913AB-F147-418C-8013-32004DC5982F}"/>
              </a:ext>
            </a:extLst>
          </p:cNvPr>
          <p:cNvSpPr txBox="1"/>
          <p:nvPr/>
        </p:nvSpPr>
        <p:spPr>
          <a:xfrm>
            <a:off x="316992" y="3519272"/>
            <a:ext cx="57503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 сентября 2025 г. – начало учебного года</a:t>
            </a:r>
          </a:p>
          <a:p>
            <a:endParaRPr lang="ru-RU" sz="2400" b="1" dirty="0"/>
          </a:p>
          <a:p>
            <a:r>
              <a:rPr lang="ru-RU" sz="2400" b="1" dirty="0"/>
              <a:t>26 мая 2026 г. – окончание учебного года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6D7829-5245-4814-AC48-9E6783FCF3CE}"/>
              </a:ext>
            </a:extLst>
          </p:cNvPr>
          <p:cNvSpPr txBox="1"/>
          <p:nvPr/>
        </p:nvSpPr>
        <p:spPr>
          <a:xfrm>
            <a:off x="7187184" y="1658112"/>
            <a:ext cx="350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Рекомендованные даты каникул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90757F-6940-4B00-B081-E3002FF53F20}"/>
              </a:ext>
            </a:extLst>
          </p:cNvPr>
          <p:cNvSpPr txBox="1"/>
          <p:nvPr/>
        </p:nvSpPr>
        <p:spPr>
          <a:xfrm>
            <a:off x="6504432" y="2396776"/>
            <a:ext cx="53705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Осенние каникулы: </a:t>
            </a:r>
            <a:r>
              <a:rPr lang="ru-RU" sz="2800" dirty="0"/>
              <a:t>с 25 октября по 2 ноября 2025 г.</a:t>
            </a:r>
          </a:p>
          <a:p>
            <a:r>
              <a:rPr lang="ru-RU" sz="2800" b="1" dirty="0"/>
              <a:t>Зимние каникулы: </a:t>
            </a:r>
            <a:r>
              <a:rPr lang="ru-RU" sz="2800" dirty="0"/>
              <a:t>с 31 декабря 2025 по 11 января 2026 г.</a:t>
            </a:r>
          </a:p>
          <a:p>
            <a:r>
              <a:rPr lang="ru-RU" sz="2800" b="1" dirty="0"/>
              <a:t>Весенние каникулы: </a:t>
            </a:r>
            <a:r>
              <a:rPr lang="ru-RU" sz="2800" dirty="0"/>
              <a:t>с 28 марта по 5 апреля 2026 г.</a:t>
            </a:r>
          </a:p>
          <a:p>
            <a:r>
              <a:rPr lang="ru-RU" sz="2800" b="1" dirty="0"/>
              <a:t>Летние каникулы: </a:t>
            </a:r>
            <a:r>
              <a:rPr lang="ru-RU" sz="2800" dirty="0"/>
              <a:t>с 27 мая по 31 августа 2026 г.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25ED7E-EE96-49B9-B087-C97CC495D8D8}"/>
              </a:ext>
            </a:extLst>
          </p:cNvPr>
          <p:cNvSpPr txBox="1"/>
          <p:nvPr/>
        </p:nvSpPr>
        <p:spPr>
          <a:xfrm>
            <a:off x="640081" y="1473446"/>
            <a:ext cx="436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highlight>
                  <a:srgbClr val="0055E8"/>
                </a:highlight>
              </a:rPr>
              <a:t>Рекомендации </a:t>
            </a:r>
            <a:r>
              <a:rPr lang="ru-RU" sz="2400" dirty="0" err="1">
                <a:solidFill>
                  <a:schemeClr val="bg1"/>
                </a:solidFill>
                <a:highlight>
                  <a:srgbClr val="0055E8"/>
                </a:highlight>
              </a:rPr>
              <a:t>Минпросвещения</a:t>
            </a:r>
            <a:r>
              <a:rPr lang="ru-RU" sz="2400" dirty="0">
                <a:solidFill>
                  <a:schemeClr val="bg1"/>
                </a:solidFill>
                <a:highlight>
                  <a:srgbClr val="0055E8"/>
                </a:highlight>
              </a:rPr>
              <a:t> России об организации каникул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highlight>
                  <a:srgbClr val="0055E8"/>
                </a:highlight>
              </a:rPr>
              <a:t>ОК-2142/03 от 05.08.2025 г.</a:t>
            </a:r>
          </a:p>
        </p:txBody>
      </p:sp>
    </p:spTree>
    <p:extLst>
      <p:ext uri="{BB962C8B-B14F-4D97-AF65-F5344CB8AC3E}">
        <p14:creationId xmlns:p14="http://schemas.microsoft.com/office/powerpoint/2010/main" val="2423481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482093" y="1149785"/>
            <a:ext cx="6470591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Государственная политика в сфере образования и национальные проекты </a:t>
            </a:r>
            <a:r>
              <a:rPr lang="ru-RU" sz="3600" dirty="0">
                <a:solidFill>
                  <a:schemeClr val="bg1"/>
                </a:solidFill>
              </a:rPr>
              <a:t>	</a:t>
            </a:r>
          </a:p>
          <a:p>
            <a:pPr>
              <a:lnSpc>
                <a:spcPts val="3900"/>
              </a:lnSpc>
            </a:pP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C0D57A8-17D2-444D-81E2-331C6E188363}"/>
              </a:ext>
            </a:extLst>
          </p:cNvPr>
          <p:cNvSpPr txBox="1"/>
          <p:nvPr/>
        </p:nvSpPr>
        <p:spPr>
          <a:xfrm>
            <a:off x="2074125" y="5480889"/>
            <a:ext cx="48162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Антонина Игоревна Полякова</a:t>
            </a: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,</a:t>
            </a:r>
          </a:p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проректор по организационно-методической МАОУ ДПО ИПК</a:t>
            </a:r>
          </a:p>
        </p:txBody>
      </p: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63363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rgbClr val="0055E8"/>
                </a:solidFill>
                <a:latin typeface="Martian Mono" panose="020B0009020000000004" pitchFamily="49" charset="0"/>
                <a:ea typeface="Moniqa Black" pitchFamily="2" charset="0"/>
              </a:rPr>
              <a:t>Национальные проекты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4970-4794-9DFD-AED4-D9736DF449C6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rgbClr val="0055E8"/>
                </a:solidFill>
                <a:latin typeface="Martian Mono" panose="020B0009020000000004" pitchFamily="49" charset="0"/>
              </a:rPr>
              <a:t>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7435CC-C439-4861-A689-103C1F2B5E9D}"/>
              </a:ext>
            </a:extLst>
          </p:cNvPr>
          <p:cNvSpPr txBox="1"/>
          <p:nvPr/>
        </p:nvSpPr>
        <p:spPr>
          <a:xfrm>
            <a:off x="0" y="1046894"/>
            <a:ext cx="119969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НАЦИОНАЛЬНЫЕ ЦЕЛИ РАЗВИТИЯ РФ НА ПЕРИОД ДО 2030 ГОДА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 ПЕРСПЕКТИВУ ДО 2036 ГОДА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(Указ Президента РФ от 7 мая 2024 г. № 309)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4200E4C-49F6-4F5B-B404-AD16995D4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92" y="1970224"/>
            <a:ext cx="3408108" cy="481836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EA95A23-4D06-423D-857D-6708A1738679}"/>
              </a:ext>
            </a:extLst>
          </p:cNvPr>
          <p:cNvSpPr txBox="1"/>
          <p:nvPr/>
        </p:nvSpPr>
        <p:spPr>
          <a:xfrm>
            <a:off x="4280811" y="2455800"/>
            <a:ext cx="666837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а)</a:t>
            </a:r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сохранение населения, укрепление здоровья и повышение благополучия людей, поддержка семьи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б) реализация потенциала каждого человека, развитие его талантов, воспитание патриотичной и социально ответственной личности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в) комфортная и безопасная среда для жизни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г) экологическое благополучие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д) устойчивая и динамичная экономика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е)технологическое лидерство</a:t>
            </a:r>
          </a:p>
          <a:p>
            <a:r>
              <a:rPr lang="ru-RU" sz="2000" b="1" i="0" u="none" strike="noStrike" baseline="0" dirty="0">
                <a:solidFill>
                  <a:schemeClr val="bg1"/>
                </a:solidFill>
                <a:latin typeface="DengXian" panose="02010600030101010101" pitchFamily="2" charset="-122"/>
              </a:rPr>
              <a:t>ж) цифровая трансформация государственного и муниципального управления, экономики и социальной сферы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A30188-C6F5-4D1B-A369-AEA22B6E4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34FFDCF0-C0EA-45D3-B384-19F3E9F98DF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796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782D18D4-993B-4FE2-902E-59CEF14E53F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75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B1A7081E-8ECC-4B1D-8E1E-B2D6DB8F71F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15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433691" y="4489322"/>
            <a:ext cx="4666615" cy="2197100"/>
          </a:xfrm>
          <a:prstGeom prst="rect">
            <a:avLst/>
          </a:prstGeom>
          <a:ln w="12953">
            <a:solidFill>
              <a:srgbClr val="4471C4"/>
            </a:solidFill>
          </a:ln>
        </p:spPr>
        <p:txBody>
          <a:bodyPr vert="horz" wrap="square" lIns="0" tIns="19685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Достижение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к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2030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году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"цифровой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зрелости"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95885" marR="9017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государственного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муниципального</a:t>
            </a:r>
            <a:r>
              <a:rPr kumimoji="0" sz="1400" b="0" i="0" u="none" strike="noStrike" kern="0" cap="none" spc="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управления,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ключевых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отраслей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экономики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социальной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сферы,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том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числе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здравоохранения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5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образования,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предполагающей автоматизацию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большей</a:t>
            </a:r>
            <a:r>
              <a:rPr kumimoji="0" sz="1400" b="0" i="0" u="none" strike="noStrike" kern="0" cap="none" spc="-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части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транзакций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рамках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единых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отраслевых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цифровых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платформ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модели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334645" marR="329565" lvl="0" indent="63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управления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на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основе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данных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учетом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ускоренного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внедрения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технологий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обработки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больших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объемов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данных,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машинного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обучения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искусственного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067435" marR="0" lvl="0" indent="0" algn="ctr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2912110" algn="l"/>
              </a:tabLst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интеллекта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	</a:t>
            </a:r>
            <a:r>
              <a:rPr kumimoji="0" sz="1800" b="0" i="0" u="none" strike="noStrike" kern="0" cap="none" spc="-75" normalizeH="0" baseline="6944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</a:rPr>
              <a:t>7</a:t>
            </a:r>
            <a:endParaRPr kumimoji="0" sz="1800" b="0" i="0" u="none" strike="noStrike" kern="0" cap="none" spc="0" normalizeH="0" baseline="6944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9920" y="693801"/>
            <a:ext cx="4679315" cy="0"/>
          </a:xfrm>
          <a:custGeom>
            <a:avLst/>
            <a:gdLst/>
            <a:ahLst/>
            <a:cxnLst/>
            <a:rect l="l" t="t" r="r" b="b"/>
            <a:pathLst>
              <a:path w="4679315">
                <a:moveTo>
                  <a:pt x="0" y="0"/>
                </a:moveTo>
                <a:lnTo>
                  <a:pt x="4679315" y="0"/>
                </a:lnTo>
              </a:path>
            </a:pathLst>
          </a:custGeom>
          <a:ln w="25146">
            <a:solidFill>
              <a:srgbClr val="404684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070" y="845058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379095" marR="177165" lvl="0" indent="-19558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Продолжительная</a:t>
            </a:r>
            <a:r>
              <a:rPr kumimoji="0" sz="16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и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активная</a:t>
            </a:r>
            <a:r>
              <a:rPr kumimoji="0" sz="1600" b="1" i="0" u="none" strike="noStrike" kern="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жизнь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3642" y="2029205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1778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Семья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0119" y="3219830"/>
            <a:ext cx="2160270" cy="1080135"/>
          </a:xfrm>
          <a:prstGeom prst="rect">
            <a:avLst/>
          </a:prstGeom>
          <a:solidFill>
            <a:srgbClr val="92D050"/>
          </a:solidFill>
          <a:ln w="12953">
            <a:solidFill>
              <a:srgbClr val="404684"/>
            </a:solidFill>
          </a:ln>
        </p:spPr>
        <p:txBody>
          <a:bodyPr vert="horz" wrap="square" lIns="0" tIns="17081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3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283845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Молодежь</a:t>
            </a:r>
            <a:r>
              <a:rPr kumimoji="0" sz="1600" b="1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дети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0119" y="4403978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079754"/>
                </a:moveTo>
                <a:lnTo>
                  <a:pt x="2160270" y="1079754"/>
                </a:lnTo>
                <a:lnTo>
                  <a:pt x="2160270" y="0"/>
                </a:lnTo>
                <a:lnTo>
                  <a:pt x="0" y="0"/>
                </a:lnTo>
                <a:lnTo>
                  <a:pt x="0" y="1079754"/>
                </a:lnTo>
                <a:close/>
              </a:path>
            </a:pathLst>
          </a:custGeom>
          <a:ln w="12953">
            <a:solidFill>
              <a:srgbClr val="404684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3642" y="4397502"/>
            <a:ext cx="2173605" cy="1092835"/>
          </a:xfrm>
          <a:prstGeom prst="rect">
            <a:avLst/>
          </a:prstGeom>
          <a:solidFill>
            <a:srgbClr val="0055E8"/>
          </a:solidFill>
        </p:spPr>
        <p:txBody>
          <a:bodyPr vert="horz" wrap="square" lIns="0" tIns="1778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Кадры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35117" y="2029205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04775" marR="99695" lvl="0" indent="38544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Эффективная транспортная</a:t>
            </a:r>
            <a:r>
              <a:rPr kumimoji="0" sz="1600" b="1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система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35117" y="845058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798195" marR="168910" lvl="0" indent="-62103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Инфраструктура</a:t>
            </a:r>
            <a:r>
              <a:rPr kumimoji="0" sz="1600" b="1" i="0" u="none" strike="noStrike" kern="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для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жизни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91983" y="854963"/>
            <a:ext cx="2172970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167640" rIns="0" bIns="0" rtlCol="0">
            <a:spAutoFit/>
          </a:bodyPr>
          <a:lstStyle/>
          <a:p>
            <a:pPr marL="476250" marR="467359" lvl="0" indent="-1905" algn="ctr" defTabSz="914400" eaLnBrk="1" fontAlgn="auto" latinLnBrk="0" hangingPunct="1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Беспилотные авиационные системы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90119" y="176765"/>
            <a:ext cx="543591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  <a:latin typeface="Calibri"/>
                <a:cs typeface="Calibri"/>
              </a:rPr>
              <a:t>НАЦИОНАЛЬНЫЕ</a:t>
            </a:r>
            <a:r>
              <a:rPr b="1" spc="-3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  <a:latin typeface="Calibri"/>
                <a:cs typeface="Calibri"/>
              </a:rPr>
              <a:t> </a:t>
            </a:r>
            <a:r>
              <a:rPr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  <a:latin typeface="Calibri"/>
                <a:cs typeface="Calibri"/>
              </a:rPr>
              <a:t>ПРОЕКТЫ</a:t>
            </a:r>
            <a:r>
              <a:rPr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  <a:latin typeface="Calibri"/>
                <a:cs typeface="Calibri"/>
              </a:rPr>
              <a:t> </a:t>
            </a:r>
            <a:r>
              <a:rPr b="1" spc="-1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55E8"/>
                </a:highlight>
                <a:latin typeface="Calibri"/>
                <a:cs typeface="Calibri"/>
              </a:rPr>
              <a:t>(2025-2030)</a:t>
            </a:r>
            <a:endParaRPr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55E8"/>
              </a:highlight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35117" y="3213354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469900" marR="419734" lvl="0" indent="-43815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Экологическое благополучие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141595" y="4403978"/>
            <a:ext cx="2160270" cy="1080135"/>
          </a:xfrm>
          <a:custGeom>
            <a:avLst/>
            <a:gdLst/>
            <a:ahLst/>
            <a:cxnLst/>
            <a:rect l="l" t="t" r="r" b="b"/>
            <a:pathLst>
              <a:path w="2160270" h="1080135">
                <a:moveTo>
                  <a:pt x="0" y="1079754"/>
                </a:moveTo>
                <a:lnTo>
                  <a:pt x="2160270" y="1079754"/>
                </a:lnTo>
                <a:lnTo>
                  <a:pt x="2160270" y="0"/>
                </a:lnTo>
                <a:lnTo>
                  <a:pt x="0" y="0"/>
                </a:lnTo>
                <a:lnTo>
                  <a:pt x="0" y="1079754"/>
                </a:lnTo>
                <a:close/>
              </a:path>
            </a:pathLst>
          </a:custGeom>
          <a:ln w="12954">
            <a:solidFill>
              <a:srgbClr val="404684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35117" y="4397502"/>
            <a:ext cx="2173605" cy="1092835"/>
          </a:xfrm>
          <a:prstGeom prst="rect">
            <a:avLst/>
          </a:prstGeom>
          <a:solidFill>
            <a:srgbClr val="0055E8"/>
          </a:solidFill>
        </p:spPr>
        <p:txBody>
          <a:bodyPr vert="horz" wrap="square" lIns="0" tIns="167640" rIns="0" bIns="0" rtlCol="0">
            <a:spAutoFit/>
          </a:bodyPr>
          <a:lstStyle/>
          <a:p>
            <a:pPr marL="412115" marR="403860" lvl="0" indent="0" algn="ctr" defTabSz="914400" eaLnBrk="1" fontAlgn="auto" latinLnBrk="0" hangingPunct="1">
              <a:lnSpc>
                <a:spcPct val="100000"/>
              </a:lnSpc>
              <a:spcBef>
                <a:spcPts val="13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Эффективная</a:t>
            </a:r>
            <a:r>
              <a:rPr kumimoji="0" sz="1600" b="1" i="0" u="none" strike="noStrike" kern="0" cap="none" spc="-8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и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конкурентная экономика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135117" y="5581650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09220" marR="102235" lvl="0" indent="2235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Международная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кооперация</a:t>
            </a:r>
            <a:r>
              <a:rPr kumimoji="0" sz="16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6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экспорт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85888" y="3214877"/>
            <a:ext cx="2172970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45719" rIns="0" bIns="0" rtlCol="0">
            <a:spAutoFit/>
          </a:bodyPr>
          <a:lstStyle/>
          <a:p>
            <a:pPr marL="145415" marR="137160" lvl="0" indent="0" algn="ctr" defTabSz="914400" eaLnBrk="1" fontAlgn="auto" latinLnBrk="0" hangingPunct="1">
              <a:lnSpc>
                <a:spcPct val="100000"/>
              </a:lnSpc>
              <a:spcBef>
                <a:spcPts val="35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Экономика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данных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и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цифровая трансформация государства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85888" y="2029205"/>
            <a:ext cx="2172970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marL="327025" marR="319405" lvl="0" indent="0" algn="ctr" defTabSz="91440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Технологическое обеспечение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93040" marR="18415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продовольственной безопасности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9070" y="5581650"/>
            <a:ext cx="2173605" cy="1092835"/>
          </a:xfrm>
          <a:prstGeom prst="rect">
            <a:avLst/>
          </a:prstGeom>
          <a:solidFill>
            <a:srgbClr val="0055E8"/>
          </a:solidFill>
          <a:ln w="3175">
            <a:solidFill>
              <a:srgbClr val="404684"/>
            </a:solidFill>
          </a:ln>
        </p:spPr>
        <p:txBody>
          <a:bodyPr vert="horz" wrap="square" lIns="0" tIns="5588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379730" marR="373380" lvl="0" indent="30099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Туризм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 и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cs typeface="Calibri"/>
              </a:rPr>
              <a:t>гостеприимство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69260" y="1417700"/>
            <a:ext cx="2584450" cy="2011680"/>
          </a:xfrm>
          <a:prstGeom prst="rect">
            <a:avLst/>
          </a:prstGeom>
          <a:ln w="12953">
            <a:solidFill>
              <a:srgbClr val="4471C4"/>
            </a:solidFill>
          </a:ln>
        </p:spPr>
        <p:txBody>
          <a:bodyPr vert="horz" wrap="square" lIns="0" tIns="33655" rIns="0" bIns="0" rtlCol="0">
            <a:spAutoFit/>
          </a:bodyPr>
          <a:lstStyle/>
          <a:p>
            <a:pPr marL="119380" marR="112395" lvl="0" indent="635" algn="ctr" defTabSz="914400" eaLnBrk="1" fontAlgn="auto" latinLnBrk="0" hangingPunct="1">
              <a:lnSpc>
                <a:spcPct val="100000"/>
              </a:lnSpc>
              <a:spcBef>
                <a:spcPts val="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Завершение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до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конца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2030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года</a:t>
            </a:r>
            <a:r>
              <a:rPr kumimoji="0" sz="1400" b="0" i="0" u="none" strike="noStrike" kern="0" cap="none" spc="-1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капитального</a:t>
            </a:r>
            <a:r>
              <a:rPr kumimoji="0" sz="1400" b="0" i="0" u="none" strike="noStrike" kern="0" cap="none" spc="-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ремонта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зданий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дошкольных образовательных</a:t>
            </a:r>
            <a:r>
              <a:rPr kumimoji="0" sz="1400" b="0" i="0" u="none" strike="noStrike" kern="0" cap="none" spc="1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организаций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общеобразовательных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35255" marR="129539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организаций,</a:t>
            </a:r>
            <a:r>
              <a:rPr kumimoji="0" sz="1400" b="0" i="0" u="none" strike="noStrike" kern="0" cap="none" spc="-6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признанных нуждающимися</a:t>
            </a:r>
            <a:r>
              <a:rPr kumimoji="0" sz="1400" b="0" i="0" u="none" strike="noStrike" kern="0" cap="none" spc="1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sz="1400" b="0" i="0" u="none" strike="noStrike" kern="0" cap="none" spc="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проведении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такого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ремонта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по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состоянию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на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1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января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2025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г.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54020" y="3974972"/>
            <a:ext cx="2584450" cy="1857375"/>
          </a:xfrm>
          <a:prstGeom prst="rect">
            <a:avLst/>
          </a:prstGeom>
          <a:ln w="12953">
            <a:solidFill>
              <a:srgbClr val="4471C4"/>
            </a:solidFill>
          </a:ln>
        </p:spPr>
        <p:txBody>
          <a:bodyPr vert="horz" wrap="square" lIns="0" tIns="62865" rIns="0" bIns="0" rtlCol="0">
            <a:spAutoFit/>
          </a:bodyPr>
          <a:lstStyle/>
          <a:p>
            <a:pPr marL="403860" marR="397510" lvl="0" indent="0" algn="ctr" defTabSz="914400" eaLnBrk="1" fontAlgn="auto" latinLnBrk="0" hangingPunct="1">
              <a:lnSpc>
                <a:spcPct val="100000"/>
              </a:lnSpc>
              <a:spcBef>
                <a:spcPts val="4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Создание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эффективной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системы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подготовки, профессиональной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16205" marR="112395" lvl="0" indent="2540" algn="ctr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переподготовки</a:t>
            </a:r>
            <a:r>
              <a:rPr kumimoji="0" sz="1400" b="0" i="0" u="none" strike="noStrike" kern="0" cap="none" spc="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повышения квалификации</a:t>
            </a:r>
            <a:r>
              <a:rPr kumimoji="0" sz="1400" b="0" i="0" u="none" strike="noStrike" kern="0" cap="none" spc="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кадров</a:t>
            </a:r>
            <a:r>
              <a:rPr kumimoji="0" sz="1400" b="0" i="0" u="none" strike="noStrike" kern="0" cap="none" spc="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для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приоритетных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отраслей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экономики</a:t>
            </a:r>
            <a:r>
              <a:rPr kumimoji="0" sz="1400" b="0" i="0" u="none" strike="noStrike" kern="0" cap="none" spc="-4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исходя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из</a:t>
            </a:r>
            <a:r>
              <a:rPr kumimoji="0" sz="1400" b="0" i="0" u="none" strike="noStrike" kern="0" cap="none" spc="-6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прогноза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потребности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них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756267" y="421766"/>
            <a:ext cx="2344420" cy="2798445"/>
          </a:xfrm>
          <a:prstGeom prst="rect">
            <a:avLst/>
          </a:prstGeom>
          <a:ln w="12953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42875" marR="13589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Разработаны</a:t>
            </a:r>
            <a:r>
              <a:rPr kumimoji="0" sz="1400" b="0" i="0" u="none" strike="noStrike" kern="0" cap="none" spc="-3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внедрены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в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образовательные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программы</a:t>
            </a:r>
            <a:r>
              <a:rPr kumimoji="0" sz="1400" b="0" i="0" u="none" strike="noStrike" kern="0" cap="none" spc="-7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общего образования,</a:t>
            </a:r>
            <a:r>
              <a:rPr kumimoji="0" sz="1400" b="0" i="0" u="none" strike="noStrike" kern="0" cap="none" spc="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среднего профессионального образования</a:t>
            </a:r>
            <a:r>
              <a:rPr kumimoji="0" sz="1400" b="0" i="0" u="none" strike="noStrike" kern="0" cap="none" spc="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и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02590" marR="395605" lvl="0" indent="104139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соответствующие дополнительные профессиональные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программы,</a:t>
            </a:r>
            <a:r>
              <a:rPr kumimoji="0" sz="1400" b="0" i="0" u="none" strike="noStrike" kern="0" cap="none" spc="-3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а</a:t>
            </a:r>
            <a:r>
              <a:rPr kumimoji="0" sz="1400" b="0" i="0" u="none" strike="noStrike" kern="0" cap="none" spc="-5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также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413384" marR="332105" lvl="0" indent="-7366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основные</a:t>
            </a:r>
            <a:r>
              <a:rPr kumimoji="0" sz="1400" b="0" i="0" u="none" strike="noStrike" kern="0" cap="none" spc="-4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1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программы профессионального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22225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обучения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модули</a:t>
            </a:r>
            <a:r>
              <a:rPr kumimoji="0" sz="1400" b="0" i="0" u="none" strike="noStrike" kern="0" cap="none" spc="-2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по</a:t>
            </a:r>
            <a:r>
              <a:rPr kumimoji="0" sz="1400" b="0" i="0" u="none" strike="noStrike" kern="0" cap="none" spc="-50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sz="1400" b="0" i="0" u="none" strike="noStrike" kern="0" cap="none" spc="-25" normalizeH="0" baseline="0" noProof="0" dirty="0">
                <a:ln>
                  <a:noFill/>
                </a:ln>
                <a:solidFill>
                  <a:srgbClr val="2E5496"/>
                </a:solidFill>
                <a:effectLst/>
                <a:uLnTx/>
                <a:uFillTx/>
                <a:latin typeface="Calibri"/>
                <a:cs typeface="Calibri"/>
              </a:rPr>
              <a:t>БАС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84170" y="240029"/>
            <a:ext cx="5671820" cy="521970"/>
            <a:chOff x="2884170" y="240029"/>
            <a:chExt cx="5671820" cy="521970"/>
          </a:xfrm>
        </p:grpSpPr>
        <p:sp>
          <p:nvSpPr>
            <p:cNvPr id="3" name="object 3"/>
            <p:cNvSpPr/>
            <p:nvPr/>
          </p:nvSpPr>
          <p:spPr>
            <a:xfrm>
              <a:off x="2890647" y="246506"/>
              <a:ext cx="5659120" cy="509270"/>
            </a:xfrm>
            <a:custGeom>
              <a:avLst/>
              <a:gdLst/>
              <a:ahLst/>
              <a:cxnLst/>
              <a:rect l="l" t="t" r="r" b="b"/>
              <a:pathLst>
                <a:path w="5659120" h="509270">
                  <a:moveTo>
                    <a:pt x="5544693" y="0"/>
                  </a:moveTo>
                  <a:lnTo>
                    <a:pt x="113918" y="0"/>
                  </a:lnTo>
                  <a:lnTo>
                    <a:pt x="69597" y="8959"/>
                  </a:lnTo>
                  <a:lnTo>
                    <a:pt x="33385" y="33385"/>
                  </a:lnTo>
                  <a:lnTo>
                    <a:pt x="8959" y="69597"/>
                  </a:lnTo>
                  <a:lnTo>
                    <a:pt x="0" y="113919"/>
                  </a:lnTo>
                  <a:lnTo>
                    <a:pt x="0" y="395097"/>
                  </a:lnTo>
                  <a:lnTo>
                    <a:pt x="8959" y="439418"/>
                  </a:lnTo>
                  <a:lnTo>
                    <a:pt x="33385" y="475630"/>
                  </a:lnTo>
                  <a:lnTo>
                    <a:pt x="69597" y="500056"/>
                  </a:lnTo>
                  <a:lnTo>
                    <a:pt x="113918" y="509016"/>
                  </a:lnTo>
                  <a:lnTo>
                    <a:pt x="5544693" y="509016"/>
                  </a:lnTo>
                  <a:lnTo>
                    <a:pt x="5589014" y="500056"/>
                  </a:lnTo>
                  <a:lnTo>
                    <a:pt x="5625226" y="475630"/>
                  </a:lnTo>
                  <a:lnTo>
                    <a:pt x="5649652" y="439418"/>
                  </a:lnTo>
                  <a:lnTo>
                    <a:pt x="5658611" y="395097"/>
                  </a:lnTo>
                  <a:lnTo>
                    <a:pt x="5658611" y="113919"/>
                  </a:lnTo>
                  <a:lnTo>
                    <a:pt x="5649652" y="69597"/>
                  </a:lnTo>
                  <a:lnTo>
                    <a:pt x="5625226" y="33385"/>
                  </a:lnTo>
                  <a:lnTo>
                    <a:pt x="5589014" y="8959"/>
                  </a:lnTo>
                  <a:lnTo>
                    <a:pt x="5544693" y="0"/>
                  </a:lnTo>
                  <a:close/>
                </a:path>
              </a:pathLst>
            </a:custGeom>
            <a:solidFill>
              <a:srgbClr val="1741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890647" y="246506"/>
              <a:ext cx="5659120" cy="509270"/>
            </a:xfrm>
            <a:custGeom>
              <a:avLst/>
              <a:gdLst/>
              <a:ahLst/>
              <a:cxnLst/>
              <a:rect l="l" t="t" r="r" b="b"/>
              <a:pathLst>
                <a:path w="5659120" h="509270">
                  <a:moveTo>
                    <a:pt x="0" y="113919"/>
                  </a:moveTo>
                  <a:lnTo>
                    <a:pt x="8959" y="69597"/>
                  </a:lnTo>
                  <a:lnTo>
                    <a:pt x="33385" y="33385"/>
                  </a:lnTo>
                  <a:lnTo>
                    <a:pt x="69597" y="8959"/>
                  </a:lnTo>
                  <a:lnTo>
                    <a:pt x="113918" y="0"/>
                  </a:lnTo>
                  <a:lnTo>
                    <a:pt x="5544693" y="0"/>
                  </a:lnTo>
                  <a:lnTo>
                    <a:pt x="5589014" y="8959"/>
                  </a:lnTo>
                  <a:lnTo>
                    <a:pt x="5625226" y="33385"/>
                  </a:lnTo>
                  <a:lnTo>
                    <a:pt x="5649652" y="69597"/>
                  </a:lnTo>
                  <a:lnTo>
                    <a:pt x="5658611" y="113919"/>
                  </a:lnTo>
                  <a:lnTo>
                    <a:pt x="5658611" y="395097"/>
                  </a:lnTo>
                  <a:lnTo>
                    <a:pt x="5649652" y="439418"/>
                  </a:lnTo>
                  <a:lnTo>
                    <a:pt x="5625226" y="475630"/>
                  </a:lnTo>
                  <a:lnTo>
                    <a:pt x="5589014" y="500056"/>
                  </a:lnTo>
                  <a:lnTo>
                    <a:pt x="5544693" y="509016"/>
                  </a:lnTo>
                  <a:lnTo>
                    <a:pt x="113918" y="509016"/>
                  </a:lnTo>
                  <a:lnTo>
                    <a:pt x="69597" y="500056"/>
                  </a:lnTo>
                  <a:lnTo>
                    <a:pt x="33385" y="475630"/>
                  </a:lnTo>
                  <a:lnTo>
                    <a:pt x="8959" y="439418"/>
                  </a:lnTo>
                  <a:lnTo>
                    <a:pt x="0" y="395097"/>
                  </a:lnTo>
                  <a:lnTo>
                    <a:pt x="0" y="113919"/>
                  </a:lnTo>
                  <a:close/>
                </a:path>
              </a:pathLst>
            </a:custGeom>
            <a:ln w="12954">
              <a:solidFill>
                <a:srgbClr val="1741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112516" y="363220"/>
            <a:ext cx="521462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-105" dirty="0">
                <a:solidFill>
                  <a:srgbClr val="FFFFFF"/>
                </a:solidFill>
                <a:latin typeface="Tahoma"/>
                <a:cs typeface="Tahoma"/>
              </a:rPr>
              <a:t>НОВЫЕ</a:t>
            </a:r>
            <a:r>
              <a:rPr sz="1500" b="1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75" dirty="0">
                <a:solidFill>
                  <a:srgbClr val="FFFFFF"/>
                </a:solidFill>
                <a:latin typeface="Tahoma"/>
                <a:cs typeface="Tahoma"/>
              </a:rPr>
              <a:t>НАЦИОНАЛЬНЫЕ</a:t>
            </a:r>
            <a:r>
              <a:rPr sz="15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130" dirty="0">
                <a:solidFill>
                  <a:srgbClr val="FFFFFF"/>
                </a:solidFill>
                <a:latin typeface="Tahoma"/>
                <a:cs typeface="Tahoma"/>
              </a:rPr>
              <a:t>ПРОЕКТЫ.</a:t>
            </a:r>
            <a:r>
              <a:rPr sz="1500" b="1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45" dirty="0">
                <a:solidFill>
                  <a:srgbClr val="FFFFFF"/>
                </a:solidFill>
                <a:latin typeface="Tahoma"/>
                <a:cs typeface="Tahoma"/>
              </a:rPr>
              <a:t>МОЛОДЕЖЬ</a:t>
            </a:r>
            <a:r>
              <a:rPr sz="15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145" dirty="0">
                <a:solidFill>
                  <a:srgbClr val="FFFFFF"/>
                </a:solidFill>
                <a:latin typeface="Tahoma"/>
                <a:cs typeface="Tahoma"/>
              </a:rPr>
              <a:t>И</a:t>
            </a:r>
            <a:r>
              <a:rPr sz="1500" b="1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500" b="1" spc="-95" dirty="0">
                <a:solidFill>
                  <a:srgbClr val="FFFFFF"/>
                </a:solidFill>
                <a:latin typeface="Tahoma"/>
                <a:cs typeface="Tahoma"/>
              </a:rPr>
              <a:t>ДЕТИ</a:t>
            </a:r>
            <a:endParaRPr sz="1500">
              <a:latin typeface="Tahoma"/>
              <a:cs typeface="Tahom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43928" y="975360"/>
            <a:ext cx="4213860" cy="306705"/>
          </a:xfrm>
          <a:custGeom>
            <a:avLst/>
            <a:gdLst/>
            <a:ahLst/>
            <a:cxnLst/>
            <a:rect l="l" t="t" r="r" b="b"/>
            <a:pathLst>
              <a:path w="4213859" h="306705">
                <a:moveTo>
                  <a:pt x="4162805" y="0"/>
                </a:moveTo>
                <a:lnTo>
                  <a:pt x="51053" y="0"/>
                </a:lnTo>
                <a:lnTo>
                  <a:pt x="31182" y="4012"/>
                </a:lnTo>
                <a:lnTo>
                  <a:pt x="14954" y="14954"/>
                </a:lnTo>
                <a:lnTo>
                  <a:pt x="4012" y="31182"/>
                </a:lnTo>
                <a:lnTo>
                  <a:pt x="0" y="51053"/>
                </a:lnTo>
                <a:lnTo>
                  <a:pt x="0" y="255269"/>
                </a:lnTo>
                <a:lnTo>
                  <a:pt x="4012" y="275141"/>
                </a:lnTo>
                <a:lnTo>
                  <a:pt x="14954" y="291369"/>
                </a:lnTo>
                <a:lnTo>
                  <a:pt x="31182" y="302311"/>
                </a:lnTo>
                <a:lnTo>
                  <a:pt x="51053" y="306324"/>
                </a:lnTo>
                <a:lnTo>
                  <a:pt x="4162805" y="306324"/>
                </a:lnTo>
                <a:lnTo>
                  <a:pt x="4182677" y="302311"/>
                </a:lnTo>
                <a:lnTo>
                  <a:pt x="4198905" y="291369"/>
                </a:lnTo>
                <a:lnTo>
                  <a:pt x="4209847" y="275141"/>
                </a:lnTo>
                <a:lnTo>
                  <a:pt x="4213860" y="255269"/>
                </a:lnTo>
                <a:lnTo>
                  <a:pt x="4213860" y="51053"/>
                </a:lnTo>
                <a:lnTo>
                  <a:pt x="4209847" y="31182"/>
                </a:lnTo>
                <a:lnTo>
                  <a:pt x="4198905" y="14954"/>
                </a:lnTo>
                <a:lnTo>
                  <a:pt x="4182677" y="4012"/>
                </a:lnTo>
                <a:lnTo>
                  <a:pt x="4162805" y="0"/>
                </a:lnTo>
                <a:close/>
              </a:path>
            </a:pathLst>
          </a:custGeom>
          <a:solidFill>
            <a:srgbClr val="1741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583423" y="1020571"/>
            <a:ext cx="31356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Указ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Tahoma"/>
                <a:cs typeface="Tahoma"/>
              </a:rPr>
              <a:t>Президента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45" dirty="0">
                <a:solidFill>
                  <a:srgbClr val="FFFFFF"/>
                </a:solidFill>
                <a:latin typeface="Tahoma"/>
                <a:cs typeface="Tahoma"/>
              </a:rPr>
              <a:t>РФ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07.05.2024</a:t>
            </a:r>
            <a:r>
              <a:rPr sz="12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55" dirty="0">
                <a:solidFill>
                  <a:srgbClr val="FFFFFF"/>
                </a:solidFill>
                <a:latin typeface="Tahoma"/>
                <a:cs typeface="Tahoma"/>
              </a:rPr>
              <a:t>№</a:t>
            </a:r>
            <a:r>
              <a:rPr sz="12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309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394700" y="1501649"/>
            <a:ext cx="3832607" cy="21543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42875" algn="ctr">
              <a:lnSpc>
                <a:spcPct val="100000"/>
              </a:lnSpc>
              <a:spcBef>
                <a:spcPts val="95"/>
              </a:spcBef>
            </a:pPr>
            <a:r>
              <a:rPr sz="2000" b="1" spc="-45" dirty="0">
                <a:solidFill>
                  <a:srgbClr val="174179"/>
                </a:solidFill>
                <a:latin typeface="Tahoma"/>
                <a:cs typeface="Tahoma"/>
              </a:rPr>
              <a:t>Развитие </a:t>
            </a:r>
            <a:r>
              <a:rPr sz="2000" b="1" spc="-10" dirty="0">
                <a:solidFill>
                  <a:srgbClr val="174179"/>
                </a:solidFill>
                <a:latin typeface="Tahoma"/>
                <a:cs typeface="Tahoma"/>
              </a:rPr>
              <a:t>потенциала</a:t>
            </a:r>
            <a:r>
              <a:rPr sz="2000" b="1" spc="-4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2000" b="1" spc="-10" dirty="0">
                <a:solidFill>
                  <a:srgbClr val="174179"/>
                </a:solidFill>
                <a:latin typeface="Tahoma"/>
                <a:cs typeface="Tahoma"/>
              </a:rPr>
              <a:t>каждого </a:t>
            </a:r>
            <a:r>
              <a:rPr sz="2000" b="1" spc="-30" dirty="0">
                <a:solidFill>
                  <a:srgbClr val="174179"/>
                </a:solidFill>
                <a:latin typeface="Tahoma"/>
                <a:cs typeface="Tahoma"/>
              </a:rPr>
              <a:t>человека,</a:t>
            </a:r>
            <a:r>
              <a:rPr sz="2000" b="1" spc="-5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2000" b="1" spc="-25" dirty="0">
                <a:solidFill>
                  <a:srgbClr val="174179"/>
                </a:solidFill>
                <a:latin typeface="Tahoma"/>
                <a:cs typeface="Tahoma"/>
              </a:rPr>
              <a:t>развитие</a:t>
            </a:r>
            <a:r>
              <a:rPr sz="2000" b="1" spc="-6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2000" b="1" dirty="0">
                <a:solidFill>
                  <a:srgbClr val="174179"/>
                </a:solidFill>
                <a:latin typeface="Tahoma"/>
                <a:cs typeface="Tahoma"/>
              </a:rPr>
              <a:t>его</a:t>
            </a:r>
            <a:r>
              <a:rPr sz="2000" b="1" spc="-5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2000" b="1" spc="-10" dirty="0">
                <a:solidFill>
                  <a:srgbClr val="174179"/>
                </a:solidFill>
                <a:latin typeface="Tahoma"/>
                <a:cs typeface="Tahoma"/>
              </a:rPr>
              <a:t>талантов</a:t>
            </a:r>
            <a:r>
              <a:rPr sz="2000" spc="-10" dirty="0">
                <a:solidFill>
                  <a:srgbClr val="174179"/>
                </a:solidFill>
                <a:latin typeface="Tahoma"/>
                <a:cs typeface="Tahoma"/>
              </a:rPr>
              <a:t>,</a:t>
            </a:r>
            <a:endParaRPr sz="2000" dirty="0">
              <a:latin typeface="Tahoma"/>
              <a:cs typeface="Tahoma"/>
            </a:endParaRPr>
          </a:p>
          <a:p>
            <a:pPr marL="269875" marR="262255" algn="ctr">
              <a:lnSpc>
                <a:spcPct val="98700"/>
              </a:lnSpc>
              <a:spcBef>
                <a:spcPts val="15"/>
              </a:spcBef>
            </a:pPr>
            <a:r>
              <a:rPr sz="2000" spc="70" dirty="0">
                <a:latin typeface="Tahoma"/>
                <a:cs typeface="Tahoma"/>
              </a:rPr>
              <a:t>воспитание</a:t>
            </a:r>
            <a:r>
              <a:rPr sz="2000" dirty="0">
                <a:latin typeface="Tahoma"/>
                <a:cs typeface="Tahoma"/>
              </a:rPr>
              <a:t> </a:t>
            </a:r>
            <a:r>
              <a:rPr sz="2000" spc="60" dirty="0">
                <a:latin typeface="Tahoma"/>
                <a:cs typeface="Tahoma"/>
              </a:rPr>
              <a:t>патриотической </a:t>
            </a:r>
            <a:r>
              <a:rPr sz="2000" spc="70" dirty="0">
                <a:latin typeface="Tahoma"/>
                <a:cs typeface="Tahoma"/>
              </a:rPr>
              <a:t>и</a:t>
            </a:r>
            <a:r>
              <a:rPr sz="2000" spc="-40" dirty="0">
                <a:latin typeface="Tahoma"/>
                <a:cs typeface="Tahoma"/>
              </a:rPr>
              <a:t> </a:t>
            </a:r>
            <a:r>
              <a:rPr sz="2000" spc="100" dirty="0">
                <a:latin typeface="Tahoma"/>
                <a:cs typeface="Tahoma"/>
              </a:rPr>
              <a:t>социально</a:t>
            </a:r>
            <a:r>
              <a:rPr sz="2000" spc="-35" dirty="0">
                <a:latin typeface="Tahoma"/>
                <a:cs typeface="Tahoma"/>
              </a:rPr>
              <a:t> </a:t>
            </a:r>
            <a:r>
              <a:rPr sz="2000" spc="-10" dirty="0">
                <a:latin typeface="Tahoma"/>
                <a:cs typeface="Tahoma"/>
              </a:rPr>
              <a:t>ответственной личности</a:t>
            </a:r>
            <a:endParaRPr sz="200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39011" y="975360"/>
            <a:ext cx="4480560" cy="306705"/>
          </a:xfrm>
          <a:custGeom>
            <a:avLst/>
            <a:gdLst/>
            <a:ahLst/>
            <a:cxnLst/>
            <a:rect l="l" t="t" r="r" b="b"/>
            <a:pathLst>
              <a:path w="4480560" h="306705">
                <a:moveTo>
                  <a:pt x="4429506" y="0"/>
                </a:moveTo>
                <a:lnTo>
                  <a:pt x="51053" y="0"/>
                </a:lnTo>
                <a:lnTo>
                  <a:pt x="31182" y="4012"/>
                </a:lnTo>
                <a:lnTo>
                  <a:pt x="14954" y="14954"/>
                </a:lnTo>
                <a:lnTo>
                  <a:pt x="4012" y="31182"/>
                </a:lnTo>
                <a:lnTo>
                  <a:pt x="0" y="51053"/>
                </a:lnTo>
                <a:lnTo>
                  <a:pt x="0" y="255269"/>
                </a:lnTo>
                <a:lnTo>
                  <a:pt x="4012" y="275141"/>
                </a:lnTo>
                <a:lnTo>
                  <a:pt x="14954" y="291369"/>
                </a:lnTo>
                <a:lnTo>
                  <a:pt x="31182" y="302311"/>
                </a:lnTo>
                <a:lnTo>
                  <a:pt x="51053" y="306324"/>
                </a:lnTo>
                <a:lnTo>
                  <a:pt x="4429506" y="306324"/>
                </a:lnTo>
                <a:lnTo>
                  <a:pt x="4449377" y="302311"/>
                </a:lnTo>
                <a:lnTo>
                  <a:pt x="4465605" y="291369"/>
                </a:lnTo>
                <a:lnTo>
                  <a:pt x="4476547" y="275141"/>
                </a:lnTo>
                <a:lnTo>
                  <a:pt x="4480560" y="255269"/>
                </a:lnTo>
                <a:lnTo>
                  <a:pt x="4480560" y="51053"/>
                </a:lnTo>
                <a:lnTo>
                  <a:pt x="4476547" y="31182"/>
                </a:lnTo>
                <a:lnTo>
                  <a:pt x="4465605" y="14954"/>
                </a:lnTo>
                <a:lnTo>
                  <a:pt x="4449377" y="4012"/>
                </a:lnTo>
                <a:lnTo>
                  <a:pt x="4429506" y="0"/>
                </a:lnTo>
                <a:close/>
              </a:path>
            </a:pathLst>
          </a:custGeom>
          <a:solidFill>
            <a:srgbClr val="1741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911604" y="1020571"/>
            <a:ext cx="31356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Указ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Tahoma"/>
                <a:cs typeface="Tahoma"/>
              </a:rPr>
              <a:t>Президента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45" dirty="0">
                <a:solidFill>
                  <a:srgbClr val="FFFFFF"/>
                </a:solidFill>
                <a:latin typeface="Tahoma"/>
                <a:cs typeface="Tahoma"/>
              </a:rPr>
              <a:t>РФ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07.05.2018</a:t>
            </a:r>
            <a:r>
              <a:rPr sz="12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55" dirty="0">
                <a:solidFill>
                  <a:srgbClr val="FFFFFF"/>
                </a:solidFill>
                <a:latin typeface="Tahoma"/>
                <a:cs typeface="Tahoma"/>
              </a:rPr>
              <a:t>№</a:t>
            </a:r>
            <a:r>
              <a:rPr sz="12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204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248155" y="3006089"/>
            <a:ext cx="4471670" cy="306070"/>
          </a:xfrm>
          <a:custGeom>
            <a:avLst/>
            <a:gdLst/>
            <a:ahLst/>
            <a:cxnLst/>
            <a:rect l="l" t="t" r="r" b="b"/>
            <a:pathLst>
              <a:path w="4471670" h="306070">
                <a:moveTo>
                  <a:pt x="4420489" y="0"/>
                </a:moveTo>
                <a:lnTo>
                  <a:pt x="50927" y="0"/>
                </a:lnTo>
                <a:lnTo>
                  <a:pt x="31128" y="4010"/>
                </a:lnTo>
                <a:lnTo>
                  <a:pt x="14938" y="14938"/>
                </a:lnTo>
                <a:lnTo>
                  <a:pt x="4010" y="31128"/>
                </a:lnTo>
                <a:lnTo>
                  <a:pt x="0" y="50926"/>
                </a:lnTo>
                <a:lnTo>
                  <a:pt x="0" y="254635"/>
                </a:lnTo>
                <a:lnTo>
                  <a:pt x="4010" y="274433"/>
                </a:lnTo>
                <a:lnTo>
                  <a:pt x="14938" y="290623"/>
                </a:lnTo>
                <a:lnTo>
                  <a:pt x="31128" y="301551"/>
                </a:lnTo>
                <a:lnTo>
                  <a:pt x="50927" y="305562"/>
                </a:lnTo>
                <a:lnTo>
                  <a:pt x="4420489" y="305562"/>
                </a:lnTo>
                <a:lnTo>
                  <a:pt x="4440287" y="301551"/>
                </a:lnTo>
                <a:lnTo>
                  <a:pt x="4456477" y="290623"/>
                </a:lnTo>
                <a:lnTo>
                  <a:pt x="4467405" y="274433"/>
                </a:lnTo>
                <a:lnTo>
                  <a:pt x="4471416" y="254635"/>
                </a:lnTo>
                <a:lnTo>
                  <a:pt x="4471416" y="50926"/>
                </a:lnTo>
                <a:lnTo>
                  <a:pt x="4467405" y="31128"/>
                </a:lnTo>
                <a:lnTo>
                  <a:pt x="4456477" y="14938"/>
                </a:lnTo>
                <a:lnTo>
                  <a:pt x="4440287" y="4010"/>
                </a:lnTo>
                <a:lnTo>
                  <a:pt x="4420489" y="0"/>
                </a:lnTo>
                <a:close/>
              </a:path>
            </a:pathLst>
          </a:custGeom>
          <a:solidFill>
            <a:srgbClr val="1741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01193" y="1536455"/>
            <a:ext cx="5846319" cy="170219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8700"/>
              </a:lnSpc>
              <a:spcBef>
                <a:spcPts val="120"/>
              </a:spcBef>
            </a:pPr>
            <a:r>
              <a:rPr sz="1300" spc="110" dirty="0">
                <a:latin typeface="Tahoma"/>
                <a:cs typeface="Tahoma"/>
              </a:rPr>
              <a:t>Обеспечение</a:t>
            </a:r>
            <a:r>
              <a:rPr sz="1300" spc="10" dirty="0">
                <a:latin typeface="Tahoma"/>
                <a:cs typeface="Tahoma"/>
              </a:rPr>
              <a:t> </a:t>
            </a:r>
            <a:r>
              <a:rPr sz="1300" spc="55" dirty="0">
                <a:latin typeface="Tahoma"/>
                <a:cs typeface="Tahoma"/>
              </a:rPr>
              <a:t>глобальной</a:t>
            </a:r>
            <a:r>
              <a:rPr sz="1300" spc="25" dirty="0">
                <a:latin typeface="Tahoma"/>
                <a:cs typeface="Tahoma"/>
              </a:rPr>
              <a:t> </a:t>
            </a:r>
            <a:r>
              <a:rPr sz="1300" spc="85" dirty="0">
                <a:latin typeface="Tahoma"/>
                <a:cs typeface="Tahoma"/>
              </a:rPr>
              <a:t>конкурентоспособности</a:t>
            </a:r>
            <a:r>
              <a:rPr sz="1300" spc="-10" dirty="0">
                <a:latin typeface="Tahoma"/>
                <a:cs typeface="Tahoma"/>
              </a:rPr>
              <a:t> </a:t>
            </a:r>
            <a:r>
              <a:rPr sz="1300" spc="110" dirty="0">
                <a:latin typeface="Tahoma"/>
                <a:cs typeface="Tahoma"/>
              </a:rPr>
              <a:t>российского </a:t>
            </a:r>
            <a:r>
              <a:rPr sz="1300" spc="65" dirty="0">
                <a:latin typeface="Tahoma"/>
                <a:cs typeface="Tahoma"/>
              </a:rPr>
              <a:t>образования,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65" dirty="0">
                <a:latin typeface="Tahoma"/>
                <a:cs typeface="Tahoma"/>
              </a:rPr>
              <a:t>вхождение</a:t>
            </a:r>
            <a:r>
              <a:rPr sz="1300" spc="-35" dirty="0">
                <a:latin typeface="Tahoma"/>
                <a:cs typeface="Tahoma"/>
              </a:rPr>
              <a:t> </a:t>
            </a:r>
            <a:r>
              <a:rPr sz="1300" spc="120" dirty="0">
                <a:latin typeface="Tahoma"/>
                <a:cs typeface="Tahoma"/>
              </a:rPr>
              <a:t>Российской</a:t>
            </a:r>
            <a:r>
              <a:rPr sz="1300" spc="-50" dirty="0">
                <a:latin typeface="Tahoma"/>
                <a:cs typeface="Tahoma"/>
              </a:rPr>
              <a:t> </a:t>
            </a:r>
            <a:r>
              <a:rPr sz="1300" spc="120" dirty="0">
                <a:latin typeface="Tahoma"/>
                <a:cs typeface="Tahoma"/>
              </a:rPr>
              <a:t>Федерации</a:t>
            </a:r>
            <a:r>
              <a:rPr sz="1300" spc="-25" dirty="0">
                <a:latin typeface="Tahoma"/>
                <a:cs typeface="Tahoma"/>
              </a:rPr>
              <a:t> </a:t>
            </a:r>
            <a:r>
              <a:rPr sz="1300" spc="-85" dirty="0">
                <a:latin typeface="Tahoma"/>
                <a:cs typeface="Tahoma"/>
              </a:rPr>
              <a:t>в</a:t>
            </a:r>
            <a:r>
              <a:rPr sz="1300" spc="-30" dirty="0">
                <a:latin typeface="Tahoma"/>
                <a:cs typeface="Tahoma"/>
              </a:rPr>
              <a:t> </a:t>
            </a:r>
            <a:r>
              <a:rPr sz="1300" spc="65" dirty="0">
                <a:latin typeface="Tahoma"/>
                <a:cs typeface="Tahoma"/>
              </a:rPr>
              <a:t>число</a:t>
            </a:r>
            <a:r>
              <a:rPr sz="1300" spc="-25" dirty="0">
                <a:latin typeface="Tahoma"/>
                <a:cs typeface="Tahoma"/>
              </a:rPr>
              <a:t> </a:t>
            </a:r>
            <a:r>
              <a:rPr sz="1300" b="1" spc="-25" dirty="0">
                <a:solidFill>
                  <a:srgbClr val="174179"/>
                </a:solidFill>
                <a:latin typeface="Tahoma"/>
                <a:cs typeface="Tahoma"/>
              </a:rPr>
              <a:t>10 </a:t>
            </a:r>
            <a:r>
              <a:rPr sz="1300" b="1" spc="-20" dirty="0">
                <a:solidFill>
                  <a:srgbClr val="174179"/>
                </a:solidFill>
                <a:latin typeface="Tahoma"/>
                <a:cs typeface="Tahoma"/>
              </a:rPr>
              <a:t>ведущих</a:t>
            </a:r>
            <a:r>
              <a:rPr sz="1300" b="1" spc="1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dirty="0">
                <a:solidFill>
                  <a:srgbClr val="174179"/>
                </a:solidFill>
                <a:latin typeface="Tahoma"/>
                <a:cs typeface="Tahoma"/>
              </a:rPr>
              <a:t>стран</a:t>
            </a:r>
            <a:r>
              <a:rPr sz="1300" b="1" spc="2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dirty="0">
                <a:solidFill>
                  <a:srgbClr val="174179"/>
                </a:solidFill>
                <a:latin typeface="Tahoma"/>
                <a:cs typeface="Tahoma"/>
              </a:rPr>
              <a:t>мира</a:t>
            </a:r>
            <a:r>
              <a:rPr sz="1300" b="1" spc="1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dirty="0">
                <a:solidFill>
                  <a:srgbClr val="174179"/>
                </a:solidFill>
                <a:latin typeface="Tahoma"/>
                <a:cs typeface="Tahoma"/>
              </a:rPr>
              <a:t>по</a:t>
            </a:r>
            <a:r>
              <a:rPr sz="1300" b="1" spc="1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dirty="0">
                <a:solidFill>
                  <a:srgbClr val="174179"/>
                </a:solidFill>
                <a:latin typeface="Tahoma"/>
                <a:cs typeface="Tahoma"/>
              </a:rPr>
              <a:t>качеству</a:t>
            </a:r>
            <a:r>
              <a:rPr sz="1300" b="1" spc="3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dirty="0">
                <a:solidFill>
                  <a:srgbClr val="174179"/>
                </a:solidFill>
                <a:latin typeface="Tahoma"/>
                <a:cs typeface="Tahoma"/>
              </a:rPr>
              <a:t>общего</a:t>
            </a:r>
            <a:r>
              <a:rPr sz="1300" b="1" spc="3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300" b="1" spc="-10" dirty="0">
                <a:solidFill>
                  <a:srgbClr val="174179"/>
                </a:solidFill>
                <a:latin typeface="Tahoma"/>
                <a:cs typeface="Tahoma"/>
              </a:rPr>
              <a:t>образования</a:t>
            </a:r>
            <a:endParaRPr sz="1300" dirty="0">
              <a:latin typeface="Tahoma"/>
              <a:cs typeface="Tahoma"/>
            </a:endParaRPr>
          </a:p>
          <a:p>
            <a:pPr marL="12700" marR="137160" algn="just">
              <a:lnSpc>
                <a:spcPct val="100000"/>
              </a:lnSpc>
              <a:spcBef>
                <a:spcPts val="545"/>
              </a:spcBef>
            </a:pPr>
            <a:r>
              <a:rPr lang="ru-RU" sz="1300" b="1" spc="-15" dirty="0">
                <a:solidFill>
                  <a:srgbClr val="FF0000"/>
                </a:solidFill>
                <a:latin typeface="Tahoma"/>
                <a:cs typeface="Tahoma"/>
              </a:rPr>
              <a:t>Цель национального проекта «Образование» 2019-2024 – достигнута.</a:t>
            </a:r>
          </a:p>
          <a:p>
            <a:pPr marL="12700" marR="137160" algn="just">
              <a:lnSpc>
                <a:spcPct val="100000"/>
              </a:lnSpc>
              <a:spcBef>
                <a:spcPts val="545"/>
              </a:spcBef>
            </a:pPr>
            <a:r>
              <a:rPr lang="ru-RU" sz="1300" b="1" spc="-15" dirty="0">
                <a:solidFill>
                  <a:srgbClr val="FF0000"/>
                </a:solidFill>
                <a:latin typeface="Tahoma"/>
                <a:cs typeface="Tahoma"/>
              </a:rPr>
              <a:t>Средневзвешенное место РФ – 8. </a:t>
            </a:r>
            <a:endParaRPr sz="1300" dirty="0">
              <a:solidFill>
                <a:srgbClr val="FF0000"/>
              </a:solidFill>
              <a:latin typeface="Tahoma"/>
              <a:cs typeface="Tahoma"/>
            </a:endParaRPr>
          </a:p>
          <a:p>
            <a:pPr marL="1427480">
              <a:lnSpc>
                <a:spcPct val="100000"/>
              </a:lnSpc>
              <a:spcBef>
                <a:spcPts val="1400"/>
              </a:spcBef>
            </a:pP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Указ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Tahoma"/>
                <a:cs typeface="Tahoma"/>
              </a:rPr>
              <a:t>Президента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45" dirty="0">
                <a:solidFill>
                  <a:srgbClr val="FFFFFF"/>
                </a:solidFill>
                <a:latin typeface="Tahoma"/>
                <a:cs typeface="Tahoma"/>
              </a:rPr>
              <a:t>РФ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ahoma"/>
                <a:cs typeface="Tahoma"/>
              </a:rPr>
              <a:t>от</a:t>
            </a:r>
            <a:r>
              <a:rPr sz="1200" b="1" spc="-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95" dirty="0">
                <a:solidFill>
                  <a:srgbClr val="FFFFFF"/>
                </a:solidFill>
                <a:latin typeface="Tahoma"/>
                <a:cs typeface="Tahoma"/>
              </a:rPr>
              <a:t>21.07.2020</a:t>
            </a:r>
            <a:r>
              <a:rPr sz="1200" b="1" spc="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155" dirty="0">
                <a:solidFill>
                  <a:srgbClr val="FFFFFF"/>
                </a:solidFill>
                <a:latin typeface="Tahoma"/>
                <a:cs typeface="Tahoma"/>
              </a:rPr>
              <a:t>№</a:t>
            </a:r>
            <a:r>
              <a:rPr sz="1200" b="1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Tahoma"/>
                <a:cs typeface="Tahoma"/>
              </a:rPr>
              <a:t>474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1141" y="3483864"/>
            <a:ext cx="6893559" cy="731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spc="-30" dirty="0">
                <a:solidFill>
                  <a:srgbClr val="174179"/>
                </a:solidFill>
                <a:latin typeface="Tahoma"/>
                <a:cs typeface="Tahoma"/>
              </a:rPr>
              <a:t>Возможности</a:t>
            </a:r>
            <a:r>
              <a:rPr sz="1400" b="1" spc="-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90" dirty="0">
                <a:solidFill>
                  <a:srgbClr val="174179"/>
                </a:solidFill>
                <a:latin typeface="Tahoma"/>
                <a:cs typeface="Tahoma"/>
              </a:rPr>
              <a:t>для</a:t>
            </a:r>
            <a:r>
              <a:rPr sz="1400" b="1" spc="-2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самореализации</a:t>
            </a:r>
            <a:r>
              <a:rPr sz="1400" b="1" spc="-1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90" dirty="0">
                <a:solidFill>
                  <a:srgbClr val="174179"/>
                </a:solidFill>
                <a:latin typeface="Tahoma"/>
                <a:cs typeface="Tahoma"/>
              </a:rPr>
              <a:t>и</a:t>
            </a:r>
            <a:r>
              <a:rPr sz="1400" b="1" spc="-2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45" dirty="0">
                <a:solidFill>
                  <a:srgbClr val="174179"/>
                </a:solidFill>
                <a:latin typeface="Tahoma"/>
                <a:cs typeface="Tahoma"/>
              </a:rPr>
              <a:t>развития</a:t>
            </a:r>
            <a:r>
              <a:rPr sz="1400" b="1" spc="-3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174179"/>
                </a:solidFill>
                <a:latin typeface="Tahoma"/>
                <a:cs typeface="Tahoma"/>
              </a:rPr>
              <a:t>талантов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9"/>
              </a:spcBef>
            </a:pPr>
            <a:endParaRPr sz="1400">
              <a:latin typeface="Tahoma"/>
              <a:cs typeface="Tahoma"/>
            </a:endParaRPr>
          </a:p>
          <a:p>
            <a:pPr marL="3808729">
              <a:lnSpc>
                <a:spcPct val="100000"/>
              </a:lnSpc>
            </a:pP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Структура</a:t>
            </a:r>
            <a:r>
              <a:rPr sz="1400" b="1" spc="3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140" dirty="0">
                <a:solidFill>
                  <a:srgbClr val="174179"/>
                </a:solidFill>
                <a:latin typeface="Tahoma"/>
                <a:cs typeface="Tahoma"/>
              </a:rPr>
              <a:t>НП</a:t>
            </a:r>
            <a:r>
              <a:rPr sz="1400" b="1" spc="2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65" dirty="0">
                <a:solidFill>
                  <a:srgbClr val="174179"/>
                </a:solidFill>
                <a:latin typeface="Tahoma"/>
                <a:cs typeface="Tahoma"/>
              </a:rPr>
              <a:t>«Молодежь</a:t>
            </a:r>
            <a:r>
              <a:rPr sz="1400" b="1" spc="6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90" dirty="0">
                <a:solidFill>
                  <a:srgbClr val="174179"/>
                </a:solidFill>
                <a:latin typeface="Tahoma"/>
                <a:cs typeface="Tahoma"/>
              </a:rPr>
              <a:t>и</a:t>
            </a:r>
            <a:r>
              <a:rPr sz="1400" b="1" spc="3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30" dirty="0">
                <a:solidFill>
                  <a:srgbClr val="174179"/>
                </a:solidFill>
                <a:latin typeface="Tahoma"/>
                <a:cs typeface="Tahoma"/>
              </a:rPr>
              <a:t>дети»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347460" y="2087117"/>
            <a:ext cx="535305" cy="504825"/>
          </a:xfrm>
          <a:custGeom>
            <a:avLst/>
            <a:gdLst/>
            <a:ahLst/>
            <a:cxnLst/>
            <a:rect l="l" t="t" r="r" b="b"/>
            <a:pathLst>
              <a:path w="535304" h="504825">
                <a:moveTo>
                  <a:pt x="196596" y="252222"/>
                </a:moveTo>
                <a:lnTo>
                  <a:pt x="98298" y="0"/>
                </a:lnTo>
                <a:lnTo>
                  <a:pt x="0" y="0"/>
                </a:lnTo>
                <a:lnTo>
                  <a:pt x="98298" y="252222"/>
                </a:lnTo>
                <a:lnTo>
                  <a:pt x="0" y="504444"/>
                </a:lnTo>
                <a:lnTo>
                  <a:pt x="98298" y="504444"/>
                </a:lnTo>
                <a:lnTo>
                  <a:pt x="196596" y="252222"/>
                </a:lnTo>
                <a:close/>
              </a:path>
              <a:path w="535304" h="504825">
                <a:moveTo>
                  <a:pt x="365760" y="252222"/>
                </a:moveTo>
                <a:lnTo>
                  <a:pt x="267462" y="0"/>
                </a:lnTo>
                <a:lnTo>
                  <a:pt x="169164" y="0"/>
                </a:lnTo>
                <a:lnTo>
                  <a:pt x="267462" y="252222"/>
                </a:lnTo>
                <a:lnTo>
                  <a:pt x="169164" y="504444"/>
                </a:lnTo>
                <a:lnTo>
                  <a:pt x="267462" y="504444"/>
                </a:lnTo>
                <a:lnTo>
                  <a:pt x="365760" y="252222"/>
                </a:lnTo>
                <a:close/>
              </a:path>
              <a:path w="535304" h="504825">
                <a:moveTo>
                  <a:pt x="534924" y="252222"/>
                </a:moveTo>
                <a:lnTo>
                  <a:pt x="436626" y="0"/>
                </a:lnTo>
                <a:lnTo>
                  <a:pt x="338328" y="0"/>
                </a:lnTo>
                <a:lnTo>
                  <a:pt x="436626" y="252222"/>
                </a:lnTo>
                <a:lnTo>
                  <a:pt x="338328" y="504444"/>
                </a:lnTo>
                <a:lnTo>
                  <a:pt x="436626" y="504444"/>
                </a:lnTo>
                <a:lnTo>
                  <a:pt x="534924" y="252222"/>
                </a:lnTo>
                <a:close/>
              </a:path>
            </a:pathLst>
          </a:custGeom>
          <a:solidFill>
            <a:srgbClr val="1741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22529" y="4524375"/>
            <a:ext cx="2881630" cy="1057910"/>
          </a:xfrm>
          <a:custGeom>
            <a:avLst/>
            <a:gdLst/>
            <a:ahLst/>
            <a:cxnLst/>
            <a:rect l="l" t="t" r="r" b="b"/>
            <a:pathLst>
              <a:path w="2881629" h="1057910">
                <a:moveTo>
                  <a:pt x="0" y="176275"/>
                </a:moveTo>
                <a:lnTo>
                  <a:pt x="6296" y="129395"/>
                </a:lnTo>
                <a:lnTo>
                  <a:pt x="24066" y="87281"/>
                </a:lnTo>
                <a:lnTo>
                  <a:pt x="51628" y="51609"/>
                </a:lnTo>
                <a:lnTo>
                  <a:pt x="87304" y="24054"/>
                </a:lnTo>
                <a:lnTo>
                  <a:pt x="129413" y="6292"/>
                </a:lnTo>
                <a:lnTo>
                  <a:pt x="176275" y="0"/>
                </a:lnTo>
                <a:lnTo>
                  <a:pt x="2704846" y="0"/>
                </a:lnTo>
                <a:lnTo>
                  <a:pt x="2751726" y="6292"/>
                </a:lnTo>
                <a:lnTo>
                  <a:pt x="2793840" y="24054"/>
                </a:lnTo>
                <a:lnTo>
                  <a:pt x="2829512" y="51609"/>
                </a:lnTo>
                <a:lnTo>
                  <a:pt x="2857067" y="87281"/>
                </a:lnTo>
                <a:lnTo>
                  <a:pt x="2874829" y="129395"/>
                </a:lnTo>
                <a:lnTo>
                  <a:pt x="2881122" y="176275"/>
                </a:lnTo>
                <a:lnTo>
                  <a:pt x="2881122" y="881380"/>
                </a:lnTo>
                <a:lnTo>
                  <a:pt x="2874829" y="928260"/>
                </a:lnTo>
                <a:lnTo>
                  <a:pt x="2857067" y="970374"/>
                </a:lnTo>
                <a:lnTo>
                  <a:pt x="2829512" y="1006046"/>
                </a:lnTo>
                <a:lnTo>
                  <a:pt x="2793840" y="1033601"/>
                </a:lnTo>
                <a:lnTo>
                  <a:pt x="2751726" y="1051363"/>
                </a:lnTo>
                <a:lnTo>
                  <a:pt x="2704846" y="1057656"/>
                </a:lnTo>
                <a:lnTo>
                  <a:pt x="176275" y="1057656"/>
                </a:lnTo>
                <a:lnTo>
                  <a:pt x="129413" y="1051363"/>
                </a:lnTo>
                <a:lnTo>
                  <a:pt x="87304" y="1033601"/>
                </a:lnTo>
                <a:lnTo>
                  <a:pt x="51628" y="1006046"/>
                </a:lnTo>
                <a:lnTo>
                  <a:pt x="24066" y="970374"/>
                </a:lnTo>
                <a:lnTo>
                  <a:pt x="6296" y="928260"/>
                </a:lnTo>
                <a:lnTo>
                  <a:pt x="0" y="881380"/>
                </a:lnTo>
                <a:lnTo>
                  <a:pt x="0" y="176275"/>
                </a:lnTo>
                <a:close/>
              </a:path>
            </a:pathLst>
          </a:custGeom>
          <a:ln w="57150">
            <a:solidFill>
              <a:srgbClr val="1741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65912" y="4575098"/>
            <a:ext cx="2521585" cy="91948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49860" indent="-137160">
              <a:lnSpc>
                <a:spcPct val="100000"/>
              </a:lnSpc>
              <a:spcBef>
                <a:spcPts val="295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35" dirty="0">
                <a:latin typeface="Tahoma"/>
                <a:cs typeface="Tahoma"/>
              </a:rPr>
              <a:t> </a:t>
            </a:r>
            <a:r>
              <a:rPr sz="1300" spc="65" dirty="0">
                <a:latin typeface="Tahoma"/>
                <a:cs typeface="Tahoma"/>
              </a:rPr>
              <a:t>«Ведущие</a:t>
            </a:r>
            <a:r>
              <a:rPr sz="1300" spc="-40" dirty="0">
                <a:latin typeface="Tahoma"/>
                <a:cs typeface="Tahoma"/>
              </a:rPr>
              <a:t> </a:t>
            </a:r>
            <a:r>
              <a:rPr sz="1300" spc="-10" dirty="0">
                <a:latin typeface="Tahoma"/>
                <a:cs typeface="Tahoma"/>
              </a:rPr>
              <a:t>школы»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200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15" dirty="0">
                <a:latin typeface="Tahoma"/>
                <a:cs typeface="Tahoma"/>
              </a:rPr>
              <a:t> </a:t>
            </a:r>
            <a:r>
              <a:rPr sz="1300" dirty="0">
                <a:latin typeface="Tahoma"/>
                <a:cs typeface="Tahoma"/>
              </a:rPr>
              <a:t>«Все</a:t>
            </a:r>
            <a:r>
              <a:rPr sz="1300" spc="10" dirty="0">
                <a:latin typeface="Tahoma"/>
                <a:cs typeface="Tahoma"/>
              </a:rPr>
              <a:t> </a:t>
            </a:r>
            <a:r>
              <a:rPr sz="1300" spc="70" dirty="0">
                <a:latin typeface="Tahoma"/>
                <a:cs typeface="Tahoma"/>
              </a:rPr>
              <a:t>лучшее</a:t>
            </a:r>
            <a:r>
              <a:rPr sz="1300" spc="40" dirty="0">
                <a:latin typeface="Tahoma"/>
                <a:cs typeface="Tahoma"/>
              </a:rPr>
              <a:t> </a:t>
            </a:r>
            <a:r>
              <a:rPr sz="1300" spc="-10" dirty="0">
                <a:latin typeface="Tahoma"/>
                <a:cs typeface="Tahoma"/>
              </a:rPr>
              <a:t>детям»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195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45" dirty="0">
                <a:latin typeface="Tahoma"/>
                <a:cs typeface="Tahoma"/>
              </a:rPr>
              <a:t> </a:t>
            </a:r>
            <a:r>
              <a:rPr sz="1300" dirty="0">
                <a:latin typeface="Tahoma"/>
                <a:cs typeface="Tahoma"/>
              </a:rPr>
              <a:t>«Педагоги</a:t>
            </a:r>
            <a:r>
              <a:rPr sz="1300" spc="50" dirty="0">
                <a:latin typeface="Tahoma"/>
                <a:cs typeface="Tahoma"/>
              </a:rPr>
              <a:t> </a:t>
            </a:r>
            <a:r>
              <a:rPr sz="1300" spc="55" dirty="0">
                <a:latin typeface="Tahoma"/>
                <a:cs typeface="Tahoma"/>
              </a:rPr>
              <a:t>и</a:t>
            </a:r>
            <a:r>
              <a:rPr sz="1300" spc="40" dirty="0">
                <a:latin typeface="Tahoma"/>
                <a:cs typeface="Tahoma"/>
              </a:rPr>
              <a:t> </a:t>
            </a:r>
            <a:r>
              <a:rPr sz="1300" spc="-10" dirty="0">
                <a:latin typeface="Tahoma"/>
                <a:cs typeface="Tahoma"/>
              </a:rPr>
              <a:t>наставники»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204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65" dirty="0">
                <a:latin typeface="Tahoma"/>
                <a:cs typeface="Tahoma"/>
              </a:rPr>
              <a:t>«Профессионалитет»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788283" y="4524375"/>
            <a:ext cx="3596004" cy="811530"/>
          </a:xfrm>
          <a:custGeom>
            <a:avLst/>
            <a:gdLst/>
            <a:ahLst/>
            <a:cxnLst/>
            <a:rect l="l" t="t" r="r" b="b"/>
            <a:pathLst>
              <a:path w="3596004" h="811529">
                <a:moveTo>
                  <a:pt x="0" y="135255"/>
                </a:moveTo>
                <a:lnTo>
                  <a:pt x="6897" y="92512"/>
                </a:lnTo>
                <a:lnTo>
                  <a:pt x="26103" y="55385"/>
                </a:lnTo>
                <a:lnTo>
                  <a:pt x="55385" y="26103"/>
                </a:lnTo>
                <a:lnTo>
                  <a:pt x="92512" y="6897"/>
                </a:lnTo>
                <a:lnTo>
                  <a:pt x="135254" y="0"/>
                </a:lnTo>
                <a:lnTo>
                  <a:pt x="3460622" y="0"/>
                </a:lnTo>
                <a:lnTo>
                  <a:pt x="3503365" y="6897"/>
                </a:lnTo>
                <a:lnTo>
                  <a:pt x="3540492" y="26103"/>
                </a:lnTo>
                <a:lnTo>
                  <a:pt x="3569774" y="55385"/>
                </a:lnTo>
                <a:lnTo>
                  <a:pt x="3588980" y="92512"/>
                </a:lnTo>
                <a:lnTo>
                  <a:pt x="3595877" y="135255"/>
                </a:lnTo>
                <a:lnTo>
                  <a:pt x="3595877" y="676275"/>
                </a:lnTo>
                <a:lnTo>
                  <a:pt x="3588980" y="719017"/>
                </a:lnTo>
                <a:lnTo>
                  <a:pt x="3569774" y="756144"/>
                </a:lnTo>
                <a:lnTo>
                  <a:pt x="3540492" y="785426"/>
                </a:lnTo>
                <a:lnTo>
                  <a:pt x="3503365" y="804632"/>
                </a:lnTo>
                <a:lnTo>
                  <a:pt x="3460622" y="811530"/>
                </a:lnTo>
                <a:lnTo>
                  <a:pt x="135254" y="811530"/>
                </a:lnTo>
                <a:lnTo>
                  <a:pt x="92512" y="804632"/>
                </a:lnTo>
                <a:lnTo>
                  <a:pt x="55385" y="785426"/>
                </a:lnTo>
                <a:lnTo>
                  <a:pt x="26103" y="756144"/>
                </a:lnTo>
                <a:lnTo>
                  <a:pt x="6897" y="719017"/>
                </a:lnTo>
                <a:lnTo>
                  <a:pt x="0" y="676275"/>
                </a:lnTo>
                <a:lnTo>
                  <a:pt x="0" y="135255"/>
                </a:lnTo>
                <a:close/>
              </a:path>
            </a:pathLst>
          </a:custGeom>
          <a:ln w="57149">
            <a:solidFill>
              <a:srgbClr val="1741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919220" y="4562906"/>
            <a:ext cx="3249930" cy="69532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49860" indent="-137160">
              <a:lnSpc>
                <a:spcPct val="100000"/>
              </a:lnSpc>
              <a:spcBef>
                <a:spcPts val="295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35" dirty="0">
                <a:latin typeface="Tahoma"/>
                <a:cs typeface="Tahoma"/>
              </a:rPr>
              <a:t> </a:t>
            </a:r>
            <a:r>
              <a:rPr sz="1300" spc="55" dirty="0">
                <a:latin typeface="Tahoma"/>
                <a:cs typeface="Tahoma"/>
              </a:rPr>
              <a:t>«Россия</a:t>
            </a:r>
            <a:r>
              <a:rPr sz="1300" spc="-40" dirty="0">
                <a:latin typeface="Tahoma"/>
                <a:cs typeface="Tahoma"/>
              </a:rPr>
              <a:t> </a:t>
            </a:r>
            <a:r>
              <a:rPr sz="1300" spc="-70" dirty="0">
                <a:latin typeface="Tahoma"/>
                <a:cs typeface="Tahoma"/>
              </a:rPr>
              <a:t>–</a:t>
            </a:r>
            <a:r>
              <a:rPr sz="1300" spc="-30" dirty="0">
                <a:latin typeface="Tahoma"/>
                <a:cs typeface="Tahoma"/>
              </a:rPr>
              <a:t> </a:t>
            </a:r>
            <a:r>
              <a:rPr sz="1300" spc="114" dirty="0">
                <a:latin typeface="Tahoma"/>
                <a:cs typeface="Tahoma"/>
              </a:rPr>
              <a:t>страна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50" dirty="0">
                <a:latin typeface="Tahoma"/>
                <a:cs typeface="Tahoma"/>
              </a:rPr>
              <a:t>возможностей»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200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75" dirty="0">
                <a:latin typeface="Tahoma"/>
                <a:cs typeface="Tahoma"/>
              </a:rPr>
              <a:t> </a:t>
            </a:r>
            <a:r>
              <a:rPr sz="1300" dirty="0">
                <a:latin typeface="Tahoma"/>
                <a:cs typeface="Tahoma"/>
              </a:rPr>
              <a:t>«Мы</a:t>
            </a:r>
            <a:r>
              <a:rPr sz="1300" spc="-75" dirty="0">
                <a:latin typeface="Tahoma"/>
                <a:cs typeface="Tahoma"/>
              </a:rPr>
              <a:t> </a:t>
            </a:r>
            <a:r>
              <a:rPr sz="1300" spc="55" dirty="0">
                <a:latin typeface="Tahoma"/>
                <a:cs typeface="Tahoma"/>
              </a:rPr>
              <a:t>вместе»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195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40" dirty="0">
                <a:latin typeface="Tahoma"/>
                <a:cs typeface="Tahoma"/>
              </a:rPr>
              <a:t> </a:t>
            </a:r>
            <a:r>
              <a:rPr sz="1300" spc="55" dirty="0">
                <a:latin typeface="Tahoma"/>
                <a:cs typeface="Tahoma"/>
              </a:rPr>
              <a:t>«Россия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-85" dirty="0">
                <a:latin typeface="Tahoma"/>
                <a:cs typeface="Tahoma"/>
              </a:rPr>
              <a:t>в</a:t>
            </a:r>
            <a:r>
              <a:rPr sz="1300" spc="-30" dirty="0">
                <a:latin typeface="Tahoma"/>
                <a:cs typeface="Tahoma"/>
              </a:rPr>
              <a:t> </a:t>
            </a:r>
            <a:r>
              <a:rPr sz="1300" spc="90" dirty="0">
                <a:latin typeface="Tahoma"/>
                <a:cs typeface="Tahoma"/>
              </a:rPr>
              <a:t>мире»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803260" y="4524375"/>
            <a:ext cx="4132579" cy="811530"/>
          </a:xfrm>
          <a:custGeom>
            <a:avLst/>
            <a:gdLst/>
            <a:ahLst/>
            <a:cxnLst/>
            <a:rect l="l" t="t" r="r" b="b"/>
            <a:pathLst>
              <a:path w="4132579" h="565785">
                <a:moveTo>
                  <a:pt x="0" y="94233"/>
                </a:moveTo>
                <a:lnTo>
                  <a:pt x="7401" y="57542"/>
                </a:lnTo>
                <a:lnTo>
                  <a:pt x="27590" y="27590"/>
                </a:lnTo>
                <a:lnTo>
                  <a:pt x="57542" y="7401"/>
                </a:lnTo>
                <a:lnTo>
                  <a:pt x="94234" y="0"/>
                </a:lnTo>
                <a:lnTo>
                  <a:pt x="4038092" y="0"/>
                </a:lnTo>
                <a:lnTo>
                  <a:pt x="4074783" y="7401"/>
                </a:lnTo>
                <a:lnTo>
                  <a:pt x="4104735" y="27590"/>
                </a:lnTo>
                <a:lnTo>
                  <a:pt x="4124924" y="57542"/>
                </a:lnTo>
                <a:lnTo>
                  <a:pt x="4132326" y="94233"/>
                </a:lnTo>
                <a:lnTo>
                  <a:pt x="4132326" y="471169"/>
                </a:lnTo>
                <a:lnTo>
                  <a:pt x="4124924" y="507861"/>
                </a:lnTo>
                <a:lnTo>
                  <a:pt x="4104735" y="537813"/>
                </a:lnTo>
                <a:lnTo>
                  <a:pt x="4074783" y="558002"/>
                </a:lnTo>
                <a:lnTo>
                  <a:pt x="4038092" y="565404"/>
                </a:lnTo>
                <a:lnTo>
                  <a:pt x="94234" y="565404"/>
                </a:lnTo>
                <a:lnTo>
                  <a:pt x="57542" y="558002"/>
                </a:lnTo>
                <a:lnTo>
                  <a:pt x="27590" y="537813"/>
                </a:lnTo>
                <a:lnTo>
                  <a:pt x="7401" y="507861"/>
                </a:lnTo>
                <a:lnTo>
                  <a:pt x="0" y="471169"/>
                </a:lnTo>
                <a:lnTo>
                  <a:pt x="0" y="94233"/>
                </a:lnTo>
                <a:close/>
              </a:path>
            </a:pathLst>
          </a:custGeom>
          <a:ln w="57150">
            <a:solidFill>
              <a:srgbClr val="1741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922768" y="4581144"/>
            <a:ext cx="3737610" cy="64008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149225" marR="747395" indent="-137160">
              <a:lnSpc>
                <a:spcPts val="1520"/>
              </a:lnSpc>
              <a:spcBef>
                <a:spcPts val="185"/>
              </a:spcBef>
              <a:buFont typeface="Arial MT"/>
              <a:buChar char="•"/>
              <a:tabLst>
                <a:tab pos="149225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75" dirty="0">
                <a:latin typeface="Tahoma"/>
                <a:cs typeface="Tahoma"/>
              </a:rPr>
              <a:t>«Создание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80" dirty="0">
                <a:latin typeface="Tahoma"/>
                <a:cs typeface="Tahoma"/>
              </a:rPr>
              <a:t>сети</a:t>
            </a:r>
            <a:r>
              <a:rPr sz="1300" spc="-45" dirty="0">
                <a:latin typeface="Tahoma"/>
                <a:cs typeface="Tahoma"/>
              </a:rPr>
              <a:t> </a:t>
            </a:r>
            <a:r>
              <a:rPr sz="1300" spc="90" dirty="0">
                <a:latin typeface="Tahoma"/>
                <a:cs typeface="Tahoma"/>
              </a:rPr>
              <a:t>современных </a:t>
            </a:r>
            <a:r>
              <a:rPr sz="1300" spc="65" dirty="0">
                <a:latin typeface="Tahoma"/>
                <a:cs typeface="Tahoma"/>
              </a:rPr>
              <a:t>кампусов»</a:t>
            </a:r>
            <a:endParaRPr sz="1300">
              <a:latin typeface="Tahoma"/>
              <a:cs typeface="Tahoma"/>
            </a:endParaRPr>
          </a:p>
          <a:p>
            <a:pPr marL="149860" indent="-137160">
              <a:lnSpc>
                <a:spcPct val="100000"/>
              </a:lnSpc>
              <a:spcBef>
                <a:spcPts val="150"/>
              </a:spcBef>
              <a:buFont typeface="Arial MT"/>
              <a:buChar char="•"/>
              <a:tabLst>
                <a:tab pos="149860" algn="l"/>
              </a:tabLst>
            </a:pPr>
            <a:r>
              <a:rPr sz="1300" spc="80" dirty="0">
                <a:latin typeface="Tahoma"/>
                <a:cs typeface="Tahoma"/>
              </a:rPr>
              <a:t>ФП</a:t>
            </a:r>
            <a:r>
              <a:rPr sz="1300" spc="175" dirty="0">
                <a:latin typeface="Tahoma"/>
                <a:cs typeface="Tahoma"/>
              </a:rPr>
              <a:t> </a:t>
            </a:r>
            <a:r>
              <a:rPr sz="1300" dirty="0">
                <a:latin typeface="Tahoma"/>
                <a:cs typeface="Tahoma"/>
              </a:rPr>
              <a:t>«Университеты</a:t>
            </a:r>
            <a:r>
              <a:rPr sz="1300" spc="170" dirty="0">
                <a:latin typeface="Tahoma"/>
                <a:cs typeface="Tahoma"/>
              </a:rPr>
              <a:t> </a:t>
            </a:r>
            <a:r>
              <a:rPr sz="1300" spc="-10" dirty="0">
                <a:latin typeface="Tahoma"/>
                <a:cs typeface="Tahoma"/>
              </a:rPr>
              <a:t>для</a:t>
            </a:r>
            <a:r>
              <a:rPr sz="1300" spc="165" dirty="0">
                <a:latin typeface="Tahoma"/>
                <a:cs typeface="Tahoma"/>
              </a:rPr>
              <a:t> </a:t>
            </a:r>
            <a:r>
              <a:rPr sz="1300" dirty="0">
                <a:latin typeface="Tahoma"/>
                <a:cs typeface="Tahoma"/>
              </a:rPr>
              <a:t>поколения</a:t>
            </a:r>
            <a:r>
              <a:rPr sz="1300" spc="155" dirty="0">
                <a:latin typeface="Tahoma"/>
                <a:cs typeface="Tahoma"/>
              </a:rPr>
              <a:t> </a:t>
            </a:r>
            <a:r>
              <a:rPr sz="1300" spc="-10" dirty="0">
                <a:latin typeface="Tahoma"/>
                <a:cs typeface="Tahoma"/>
              </a:rPr>
              <a:t>лидеров»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6654" y="5663184"/>
            <a:ext cx="295084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Министерство</a:t>
            </a:r>
            <a:r>
              <a:rPr sz="1400" b="1" spc="5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174179"/>
                </a:solidFill>
                <a:latin typeface="Tahoma"/>
                <a:cs typeface="Tahoma"/>
              </a:rPr>
              <a:t>просвещения</a:t>
            </a:r>
            <a:r>
              <a:rPr sz="1400" b="1" spc="5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60" dirty="0">
                <a:solidFill>
                  <a:srgbClr val="174179"/>
                </a:solidFill>
                <a:latin typeface="Tahoma"/>
                <a:cs typeface="Tahoma"/>
              </a:rPr>
              <a:t>РФ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18534" y="5499353"/>
            <a:ext cx="3134360" cy="4457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096010" marR="5080" indent="-1083945">
              <a:lnSpc>
                <a:spcPts val="1630"/>
              </a:lnSpc>
              <a:spcBef>
                <a:spcPts val="190"/>
              </a:spcBef>
            </a:pPr>
            <a:r>
              <a:rPr sz="1400" b="1" spc="-20" dirty="0">
                <a:solidFill>
                  <a:srgbClr val="174179"/>
                </a:solidFill>
                <a:latin typeface="Tahoma"/>
                <a:cs typeface="Tahoma"/>
              </a:rPr>
              <a:t>Федеральное</a:t>
            </a:r>
            <a:r>
              <a:rPr sz="1400" b="1" spc="-40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агентство</a:t>
            </a:r>
            <a:r>
              <a:rPr sz="1400" b="1" spc="-2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по</a:t>
            </a:r>
            <a:r>
              <a:rPr sz="1400" b="1" spc="-4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174179"/>
                </a:solidFill>
                <a:latin typeface="Tahoma"/>
                <a:cs typeface="Tahoma"/>
              </a:rPr>
              <a:t>делам молодежи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93938" y="5487161"/>
            <a:ext cx="2950210" cy="445770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745490" marR="5080" indent="-733425">
              <a:lnSpc>
                <a:spcPts val="1630"/>
              </a:lnSpc>
              <a:spcBef>
                <a:spcPts val="190"/>
              </a:spcBef>
            </a:pP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Министерство</a:t>
            </a:r>
            <a:r>
              <a:rPr sz="1400" b="1" spc="1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30" dirty="0">
                <a:solidFill>
                  <a:srgbClr val="174179"/>
                </a:solidFill>
                <a:latin typeface="Tahoma"/>
                <a:cs typeface="Tahoma"/>
              </a:rPr>
              <a:t>науки</a:t>
            </a:r>
            <a:r>
              <a:rPr sz="1400" b="1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90" dirty="0">
                <a:solidFill>
                  <a:srgbClr val="174179"/>
                </a:solidFill>
                <a:latin typeface="Tahoma"/>
                <a:cs typeface="Tahoma"/>
              </a:rPr>
              <a:t>и</a:t>
            </a:r>
            <a:r>
              <a:rPr sz="1400" b="1" spc="-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174179"/>
                </a:solidFill>
                <a:latin typeface="Tahoma"/>
                <a:cs typeface="Tahoma"/>
              </a:rPr>
              <a:t>высшего </a:t>
            </a:r>
            <a:r>
              <a:rPr sz="1400" b="1" spc="-20" dirty="0">
                <a:solidFill>
                  <a:srgbClr val="174179"/>
                </a:solidFill>
                <a:latin typeface="Tahoma"/>
                <a:cs typeface="Tahoma"/>
              </a:rPr>
              <a:t>образования</a:t>
            </a:r>
            <a:r>
              <a:rPr sz="1400" b="1" spc="-45" dirty="0">
                <a:solidFill>
                  <a:srgbClr val="174179"/>
                </a:solidFill>
                <a:latin typeface="Tahoma"/>
                <a:cs typeface="Tahoma"/>
              </a:rPr>
              <a:t> </a:t>
            </a:r>
            <a:r>
              <a:rPr sz="1400" b="1" spc="-25" dirty="0">
                <a:solidFill>
                  <a:srgbClr val="174179"/>
                </a:solidFill>
                <a:latin typeface="Tahoma"/>
                <a:cs typeface="Tahoma"/>
              </a:rPr>
              <a:t>РФ</a:t>
            </a:r>
            <a:endParaRPr sz="1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1056</Words>
  <Application>Microsoft Office PowerPoint</Application>
  <PresentationFormat>Широкоэкранный</PresentationFormat>
  <Paragraphs>166</Paragraphs>
  <Slides>14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7" baseType="lpstr">
      <vt:lpstr>Franklin Gothic Demi Cond</vt:lpstr>
      <vt:lpstr>DengXian</vt:lpstr>
      <vt:lpstr>Calibri</vt:lpstr>
      <vt:lpstr>Aptos</vt:lpstr>
      <vt:lpstr>Arial MT</vt:lpstr>
      <vt:lpstr>Tahoma</vt:lpstr>
      <vt:lpstr>Bahnschrift SemiBold SemiConden</vt:lpstr>
      <vt:lpstr>Arial</vt:lpstr>
      <vt:lpstr>Bahnschrift SemiCondensed</vt:lpstr>
      <vt:lpstr>Times New Roman</vt:lpstr>
      <vt:lpstr>Martian Mono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НАЦИОНАЛЬНЫЕ ПРОЕКТЫ (2025-2030)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62</cp:revision>
  <dcterms:created xsi:type="dcterms:W3CDTF">2025-08-11T06:32:47Z</dcterms:created>
  <dcterms:modified xsi:type="dcterms:W3CDTF">2025-08-25T06:09:08Z</dcterms:modified>
</cp:coreProperties>
</file>